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77" r:id="rId4"/>
    <p:sldId id="278" r:id="rId5"/>
    <p:sldId id="279" r:id="rId6"/>
    <p:sldId id="280" r:id="rId7"/>
    <p:sldId id="281" r:id="rId8"/>
    <p:sldId id="282" r:id="rId9"/>
    <p:sldId id="283" r:id="rId10"/>
    <p:sldId id="284" r:id="rId11"/>
    <p:sldId id="264" r:id="rId12"/>
    <p:sldId id="28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0" autoAdjust="0"/>
  </p:normalViewPr>
  <p:slideViewPr>
    <p:cSldViewPr snapToGrid="0" snapToObjects="1">
      <p:cViewPr>
        <p:scale>
          <a:sx n="118" d="100"/>
          <a:sy n="118" d="100"/>
        </p:scale>
        <p:origin x="6" y="9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1BF03-8E38-244B-84A3-ABDA5852AD06}" type="datetimeFigureOut">
              <a:rPr lang="en-US" smtClean="0"/>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D5808-27E6-4F4C-8E23-79A7E6674CA1}" type="slidenum">
              <a:rPr lang="en-US" smtClean="0"/>
              <a:t>‹#›</a:t>
            </a:fld>
            <a:endParaRPr lang="en-US"/>
          </a:p>
        </p:txBody>
      </p:sp>
    </p:spTree>
    <p:extLst>
      <p:ext uri="{BB962C8B-B14F-4D97-AF65-F5344CB8AC3E}">
        <p14:creationId xmlns:p14="http://schemas.microsoft.com/office/powerpoint/2010/main" val="16788963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3D5808-27E6-4F4C-8E23-79A7E6674CA1}" type="slidenum">
              <a:rPr lang="en-US" smtClean="0"/>
              <a:t>11</a:t>
            </a:fld>
            <a:endParaRPr lang="en-US"/>
          </a:p>
        </p:txBody>
      </p:sp>
    </p:spTree>
    <p:extLst>
      <p:ext uri="{BB962C8B-B14F-4D97-AF65-F5344CB8AC3E}">
        <p14:creationId xmlns:p14="http://schemas.microsoft.com/office/powerpoint/2010/main" val="365113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226548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187287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420365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323394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149101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43074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344358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27557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19661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140668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F33B0-18A2-4233-ADCC-F2941E51C421}" type="datetimeFigureOut">
              <a:rPr lang="en-GB" smtClean="0">
                <a:solidFill>
                  <a:prstClr val="black">
                    <a:tint val="75000"/>
                  </a:prstClr>
                </a:solidFill>
                <a:latin typeface="Calibri"/>
              </a:rPr>
              <a:pPr/>
              <a:t>24/02/2016</a:t>
            </a:fld>
            <a:endParaRPr lang="en-GB"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72646A2-2FB8-4BC6-8483-85E0AA34BE83}"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29540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C8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9CF33B0-18A2-4233-ADCC-F2941E51C421}" type="datetimeFigureOut">
              <a:rPr lang="en-GB" smtClean="0">
                <a:solidFill>
                  <a:prstClr val="black">
                    <a:tint val="75000"/>
                  </a:prstClr>
                </a:solidFill>
                <a:latin typeface="Calibri"/>
              </a:rPr>
              <a:pPr defTabSz="914400"/>
              <a:t>24/02/2016</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72646A2-2FB8-4BC6-8483-85E0AA34BE83}" type="slidenum">
              <a:rPr lang="en-GB" smtClean="0">
                <a:solidFill>
                  <a:prstClr val="black">
                    <a:tint val="75000"/>
                  </a:prstClr>
                </a:solidFill>
                <a:latin typeface="Calibri"/>
              </a:rPr>
              <a:pPr defTabSz="914400"/>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3560311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uthorcentral.amazon.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artners.bookbub.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ariafiction" TargetMode="External"/><Relationship Id="rId2" Type="http://schemas.openxmlformats.org/officeDocument/2006/relationships/hyperlink" Target="http://www.ariafiction.com/" TargetMode="Externa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acebook.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witte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1993" y="3284984"/>
            <a:ext cx="6400800" cy="1760091"/>
          </a:xfrm>
        </p:spPr>
        <p:txBody>
          <a:bodyPr>
            <a:normAutofit/>
          </a:bodyPr>
          <a:lstStyle/>
          <a:p>
            <a:r>
              <a:rPr lang="en-GB" sz="4200" b="1" dirty="0">
                <a:ln w="6600">
                  <a:solidFill>
                    <a:schemeClr val="accent2"/>
                  </a:solidFill>
                  <a:prstDash val="solid"/>
                </a:ln>
                <a:solidFill>
                  <a:srgbClr val="FFFFFF"/>
                </a:solidFill>
                <a:effectLst>
                  <a:outerShdw dist="38100" dir="2700000" algn="tl" rotWithShape="0">
                    <a:schemeClr val="accent2"/>
                  </a:outerShdw>
                </a:effectLst>
              </a:rPr>
              <a:t>Author Digital </a:t>
            </a:r>
            <a:r>
              <a:rPr lang="en-GB" sz="4200" b="1" dirty="0" smtClean="0">
                <a:ln w="6600">
                  <a:solidFill>
                    <a:schemeClr val="accent2"/>
                  </a:solidFill>
                  <a:prstDash val="solid"/>
                </a:ln>
                <a:solidFill>
                  <a:srgbClr val="FFFFFF"/>
                </a:solidFill>
                <a:effectLst>
                  <a:outerShdw dist="38100" dir="2700000" algn="tl" rotWithShape="0">
                    <a:schemeClr val="accent2"/>
                  </a:outerShdw>
                </a:effectLst>
              </a:rPr>
              <a:t>Toolkit</a:t>
            </a:r>
          </a:p>
          <a:p>
            <a:r>
              <a:rPr lang="en-GB" sz="2800" b="1" i="1" dirty="0" smtClean="0">
                <a:ln w="6600">
                  <a:solidFill>
                    <a:schemeClr val="accent2"/>
                  </a:solidFill>
                  <a:prstDash val="solid"/>
                </a:ln>
                <a:solidFill>
                  <a:srgbClr val="FFFFFF"/>
                </a:solidFill>
                <a:effectLst>
                  <a:outerShdw dist="38100" dir="2700000" algn="tl" rotWithShape="0">
                    <a:schemeClr val="accent2"/>
                  </a:outerShdw>
                </a:effectLst>
              </a:rPr>
              <a:t>www.ariafiction.com</a:t>
            </a:r>
            <a:endParaRPr lang="en-GB" sz="2800" b="1" i="1" dirty="0">
              <a:ln w="6600">
                <a:solidFill>
                  <a:schemeClr val="accent2"/>
                </a:solidFill>
                <a:prstDash val="solid"/>
              </a:ln>
              <a:solidFill>
                <a:srgbClr val="FFFFFF"/>
              </a:solidFill>
              <a:effectLst>
                <a:outerShdw dist="38100" dir="2700000" algn="tl" rotWithShape="0">
                  <a:schemeClr val="accent2"/>
                </a:outerShdw>
              </a:effectLst>
            </a:endParaRPr>
          </a:p>
          <a:p>
            <a:endParaRPr lang="en-GB" sz="4400" dirty="0">
              <a:solidFill>
                <a:schemeClr val="bg1"/>
              </a:solidFill>
              <a:latin typeface="Goudy Old Style"/>
              <a:cs typeface="Goudy Old Style"/>
            </a:endParaRPr>
          </a:p>
        </p:txBody>
      </p:sp>
      <p:sp>
        <p:nvSpPr>
          <p:cNvPr id="6" name="AutoShape 4" descr="Inline images 1"/>
          <p:cNvSpPr>
            <a:spLocks noChangeAspect="1" noChangeArrowheads="1"/>
          </p:cNvSpPr>
          <p:nvPr/>
        </p:nvSpPr>
        <p:spPr bwMode="auto">
          <a:xfrm>
            <a:off x="63500" y="-136525"/>
            <a:ext cx="3933825" cy="518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endParaRPr>
          </a:p>
        </p:txBody>
      </p:sp>
      <p:sp>
        <p:nvSpPr>
          <p:cNvPr id="7" name="AutoShape 6" descr="Displaying owl_alone-0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endParaRPr>
          </a:p>
        </p:txBody>
      </p:sp>
      <p:pic>
        <p:nvPicPr>
          <p:cNvPr id="2" name="Picture 1"/>
          <p:cNvPicPr>
            <a:picLocks noChangeAspect="1"/>
          </p:cNvPicPr>
          <p:nvPr/>
        </p:nvPicPr>
        <p:blipFill>
          <a:blip r:embed="rId2"/>
          <a:stretch>
            <a:fillRect/>
          </a:stretch>
        </p:blipFill>
        <p:spPr>
          <a:xfrm>
            <a:off x="2969044" y="1686153"/>
            <a:ext cx="3373436" cy="1101327"/>
          </a:xfrm>
          <a:prstGeom prst="rect">
            <a:avLst/>
          </a:prstGeom>
        </p:spPr>
      </p:pic>
      <p:pic>
        <p:nvPicPr>
          <p:cNvPr id="12" name="Picture 11" descr="A in circle white 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229" y="5245078"/>
            <a:ext cx="1371600" cy="1371600"/>
          </a:xfrm>
          <a:prstGeom prst="rect">
            <a:avLst/>
          </a:prstGeom>
        </p:spPr>
      </p:pic>
    </p:spTree>
    <p:extLst>
      <p:ext uri="{BB962C8B-B14F-4D97-AF65-F5344CB8AC3E}">
        <p14:creationId xmlns:p14="http://schemas.microsoft.com/office/powerpoint/2010/main" val="2373500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Website Tips</a:t>
            </a:r>
          </a:p>
        </p:txBody>
      </p:sp>
      <p:sp>
        <p:nvSpPr>
          <p:cNvPr id="3" name="Content Placeholder 2"/>
          <p:cNvSpPr>
            <a:spLocks noGrp="1"/>
          </p:cNvSpPr>
          <p:nvPr>
            <p:ph idx="1"/>
          </p:nvPr>
        </p:nvSpPr>
        <p:spPr>
          <a:xfrm>
            <a:off x="457200" y="1600200"/>
            <a:ext cx="8229600" cy="4889612"/>
          </a:xfrm>
        </p:spPr>
        <p:txBody>
          <a:bodyPr>
            <a:normAutofit fontScale="62500" lnSpcReduction="20000"/>
          </a:bodyPr>
          <a:lstStyle/>
          <a:p>
            <a:r>
              <a:rPr lang="en-US" sz="2600" b="1" dirty="0">
                <a:solidFill>
                  <a:schemeClr val="bg1"/>
                </a:solidFill>
                <a:latin typeface="Goudy Old Style"/>
                <a:cs typeface="Goudy Old Style"/>
              </a:rPr>
              <a:t>Website Design: </a:t>
            </a:r>
            <a:r>
              <a:rPr lang="en-US" sz="2600" dirty="0">
                <a:solidFill>
                  <a:schemeClr val="bg1"/>
                </a:solidFill>
                <a:latin typeface="Goudy Old Style"/>
                <a:cs typeface="Goudy Old Style"/>
              </a:rPr>
              <a:t>a clean, easy-to-navigate website works best! Choose a theme you think generally suits the genre(s) of your books (e.g. understated </a:t>
            </a:r>
            <a:r>
              <a:rPr lang="en-US" sz="2600" dirty="0" err="1">
                <a:solidFill>
                  <a:schemeClr val="bg1"/>
                </a:solidFill>
                <a:latin typeface="Goudy Old Style"/>
                <a:cs typeface="Goudy Old Style"/>
              </a:rPr>
              <a:t>colours</a:t>
            </a:r>
            <a:r>
              <a:rPr lang="en-US" sz="2600" dirty="0">
                <a:solidFill>
                  <a:schemeClr val="bg1"/>
                </a:solidFill>
                <a:latin typeface="Goudy Old Style"/>
                <a:cs typeface="Goudy Old Style"/>
              </a:rPr>
              <a:t>/tones for mystery; bright for romance, etc</a:t>
            </a:r>
            <a:r>
              <a:rPr lang="en-US" sz="2600" dirty="0" smtClean="0">
                <a:solidFill>
                  <a:schemeClr val="bg1"/>
                </a:solidFill>
                <a:latin typeface="Goudy Old Style"/>
                <a:cs typeface="Goudy Old Style"/>
              </a:rPr>
              <a:t>.)</a:t>
            </a:r>
          </a:p>
          <a:p>
            <a:pPr marL="0" indent="0">
              <a:buNone/>
            </a:pPr>
            <a:endParaRPr lang="en-US" sz="2600" dirty="0">
              <a:solidFill>
                <a:schemeClr val="bg1"/>
              </a:solidFill>
              <a:latin typeface="Goudy Old Style"/>
              <a:cs typeface="Goudy Old Style"/>
            </a:endParaRPr>
          </a:p>
          <a:p>
            <a:r>
              <a:rPr lang="en-US" sz="2600" b="1" dirty="0">
                <a:solidFill>
                  <a:schemeClr val="bg1"/>
                </a:solidFill>
                <a:latin typeface="Goudy Old Style"/>
                <a:cs typeface="Goudy Old Style"/>
              </a:rPr>
              <a:t>Show off your books: </a:t>
            </a:r>
            <a:r>
              <a:rPr lang="en-US" sz="2600" dirty="0">
                <a:solidFill>
                  <a:schemeClr val="bg1"/>
                </a:solidFill>
                <a:latin typeface="Goudy Old Style"/>
                <a:cs typeface="Goudy Old Style"/>
              </a:rPr>
              <a:t>Tell visitors about yourself, and include a list of all your published books (preferably with covers</a:t>
            </a:r>
            <a:r>
              <a:rPr lang="en-US" sz="2600" dirty="0" smtClean="0">
                <a:solidFill>
                  <a:schemeClr val="bg1"/>
                </a:solidFill>
                <a:latin typeface="Goudy Old Style"/>
                <a:cs typeface="Goudy Old Style"/>
              </a:rPr>
              <a:t>)</a:t>
            </a:r>
          </a:p>
          <a:p>
            <a:pPr marL="0" indent="0">
              <a:buNone/>
            </a:pPr>
            <a:endParaRPr lang="en-US" sz="2600" dirty="0">
              <a:solidFill>
                <a:schemeClr val="bg1"/>
              </a:solidFill>
              <a:latin typeface="Goudy Old Style"/>
              <a:cs typeface="Goudy Old Style"/>
            </a:endParaRPr>
          </a:p>
          <a:p>
            <a:r>
              <a:rPr lang="en-US" sz="2600" b="1" dirty="0">
                <a:solidFill>
                  <a:schemeClr val="bg1"/>
                </a:solidFill>
                <a:latin typeface="Goudy Old Style"/>
                <a:cs typeface="Goudy Old Style"/>
              </a:rPr>
              <a:t>Make it easy for readers to purchase: </a:t>
            </a:r>
            <a:r>
              <a:rPr lang="en-US" sz="2600" dirty="0">
                <a:solidFill>
                  <a:schemeClr val="bg1"/>
                </a:solidFill>
                <a:latin typeface="Goudy Old Style"/>
                <a:cs typeface="Goudy Old Style"/>
              </a:rPr>
              <a:t>Include obvious ‘Buy Now’ or ‘Purchase Here’ tab which links to your titles and </a:t>
            </a:r>
            <a:r>
              <a:rPr lang="en-US" sz="2600" dirty="0" smtClean="0">
                <a:solidFill>
                  <a:schemeClr val="bg1"/>
                </a:solidFill>
                <a:latin typeface="Goudy Old Style"/>
                <a:cs typeface="Goudy Old Style"/>
              </a:rPr>
              <a:t>retailers</a:t>
            </a:r>
          </a:p>
          <a:p>
            <a:pPr marL="0" indent="0">
              <a:buNone/>
            </a:pPr>
            <a:endParaRPr lang="en-US" sz="2600" dirty="0">
              <a:solidFill>
                <a:schemeClr val="bg1"/>
              </a:solidFill>
              <a:latin typeface="Goudy Old Style"/>
              <a:cs typeface="Goudy Old Style"/>
            </a:endParaRPr>
          </a:p>
          <a:p>
            <a:r>
              <a:rPr lang="en-US" sz="2600" b="1" dirty="0">
                <a:solidFill>
                  <a:schemeClr val="bg1"/>
                </a:solidFill>
                <a:latin typeface="Goudy Old Style"/>
                <a:cs typeface="Goudy Old Style"/>
              </a:rPr>
              <a:t>Grow your following: </a:t>
            </a:r>
            <a:r>
              <a:rPr lang="en-US" sz="2600" dirty="0">
                <a:solidFill>
                  <a:schemeClr val="bg1"/>
                </a:solidFill>
                <a:latin typeface="Goudy Old Style"/>
                <a:cs typeface="Goudy Old Style"/>
              </a:rPr>
              <a:t>Have a ‘subscribe’ button clearly-marked on the homepage, as well as links to your social media (Facebook, Twitter etc</a:t>
            </a:r>
            <a:r>
              <a:rPr lang="en-US" sz="2600" dirty="0" smtClean="0">
                <a:solidFill>
                  <a:schemeClr val="bg1"/>
                </a:solidFill>
                <a:latin typeface="Goudy Old Style"/>
                <a:cs typeface="Goudy Old Style"/>
              </a:rPr>
              <a:t>)</a:t>
            </a:r>
          </a:p>
          <a:p>
            <a:pPr marL="0" indent="0">
              <a:buNone/>
            </a:pPr>
            <a:endParaRPr lang="en-US" sz="2600" dirty="0">
              <a:solidFill>
                <a:schemeClr val="bg1"/>
              </a:solidFill>
              <a:latin typeface="Goudy Old Style"/>
              <a:cs typeface="Goudy Old Style"/>
            </a:endParaRPr>
          </a:p>
          <a:p>
            <a:r>
              <a:rPr lang="en-US" sz="2600" b="1" dirty="0">
                <a:solidFill>
                  <a:schemeClr val="bg1"/>
                </a:solidFill>
                <a:latin typeface="Goudy Old Style"/>
                <a:cs typeface="Goudy Old Style"/>
              </a:rPr>
              <a:t>News updates: </a:t>
            </a:r>
            <a:r>
              <a:rPr lang="en-US" sz="2600" dirty="0">
                <a:solidFill>
                  <a:schemeClr val="bg1"/>
                </a:solidFill>
                <a:latin typeface="Goudy Old Style"/>
                <a:cs typeface="Goudy Old Style"/>
              </a:rPr>
              <a:t>Your homepage should display any upcoming events/launches/releases, as well as your latest publication. This could be in the form of a </a:t>
            </a:r>
            <a:r>
              <a:rPr lang="en-US" sz="2600" dirty="0" smtClean="0">
                <a:solidFill>
                  <a:schemeClr val="bg1"/>
                </a:solidFill>
                <a:latin typeface="Goudy Old Style"/>
                <a:cs typeface="Goudy Old Style"/>
              </a:rPr>
              <a:t>blog</a:t>
            </a:r>
          </a:p>
          <a:p>
            <a:pPr marL="0" indent="0">
              <a:buNone/>
            </a:pPr>
            <a:endParaRPr lang="en-US" sz="2600" dirty="0">
              <a:solidFill>
                <a:schemeClr val="bg1"/>
              </a:solidFill>
              <a:latin typeface="Goudy Old Style"/>
              <a:cs typeface="Goudy Old Style"/>
            </a:endParaRPr>
          </a:p>
          <a:p>
            <a:r>
              <a:rPr lang="en-US" sz="2600" b="1" dirty="0">
                <a:solidFill>
                  <a:schemeClr val="bg1"/>
                </a:solidFill>
                <a:latin typeface="Goudy Old Style"/>
                <a:cs typeface="Goudy Old Style"/>
              </a:rPr>
              <a:t>Keep in touch: </a:t>
            </a:r>
            <a:r>
              <a:rPr lang="en-US" sz="2600" dirty="0">
                <a:solidFill>
                  <a:schemeClr val="bg1"/>
                </a:solidFill>
                <a:latin typeface="Goudy Old Style"/>
                <a:cs typeface="Goudy Old Style"/>
              </a:rPr>
              <a:t>Have a ‘Contact’ section with details of how you wish readers to get in touch (usually email/Facebook inbox) and include a picture of yourself</a:t>
            </a:r>
          </a:p>
          <a:p>
            <a:endParaRPr lang="en-GB" dirty="0"/>
          </a:p>
        </p:txBody>
      </p:sp>
    </p:spTree>
    <p:extLst>
      <p:ext uri="{BB962C8B-B14F-4D97-AF65-F5344CB8AC3E}">
        <p14:creationId xmlns:p14="http://schemas.microsoft.com/office/powerpoint/2010/main" val="273792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Online Author Pages</a:t>
            </a:r>
          </a:p>
        </p:txBody>
      </p:sp>
      <p:sp>
        <p:nvSpPr>
          <p:cNvPr id="3" name="Content Placeholder 2"/>
          <p:cNvSpPr>
            <a:spLocks noGrp="1"/>
          </p:cNvSpPr>
          <p:nvPr>
            <p:ph idx="1"/>
          </p:nvPr>
        </p:nvSpPr>
        <p:spPr>
          <a:xfrm>
            <a:off x="457200" y="1417638"/>
            <a:ext cx="8229600" cy="5177568"/>
          </a:xfrm>
        </p:spPr>
        <p:txBody>
          <a:bodyPr>
            <a:noAutofit/>
          </a:bodyPr>
          <a:lstStyle/>
          <a:p>
            <a:r>
              <a:rPr lang="en-US" sz="1600" dirty="0">
                <a:solidFill>
                  <a:schemeClr val="bg1"/>
                </a:solidFill>
                <a:latin typeface="Goudy Old Style"/>
                <a:cs typeface="Goudy Old Style"/>
              </a:rPr>
              <a:t>There are two main retail-focused author pages that we suggest you claim – Amazon and Bookbub. These pages are designed to help connect authors with readers. Anyone that has bought a  previous book will be alerted through your profile when you have a new title being released.</a:t>
            </a:r>
          </a:p>
          <a:p>
            <a:endParaRPr lang="en-US" sz="1600" dirty="0">
              <a:solidFill>
                <a:schemeClr val="bg1"/>
              </a:solidFill>
              <a:latin typeface="Goudy Old Style"/>
              <a:cs typeface="Goudy Old Style"/>
            </a:endParaRPr>
          </a:p>
          <a:p>
            <a:r>
              <a:rPr lang="en-US" sz="1600" dirty="0">
                <a:solidFill>
                  <a:schemeClr val="bg1"/>
                </a:solidFill>
                <a:latin typeface="Goudy Old Style"/>
                <a:cs typeface="Goudy Old Style"/>
              </a:rPr>
              <a:t>Claim your Amazon author page:</a:t>
            </a:r>
          </a:p>
          <a:p>
            <a:pPr lvl="1">
              <a:buFont typeface="Arial" panose="020B0604020202020204" pitchFamily="34" charset="0"/>
              <a:buChar char="•"/>
            </a:pPr>
            <a:r>
              <a:rPr lang="en-US" sz="1600" dirty="0">
                <a:solidFill>
                  <a:schemeClr val="bg1"/>
                </a:solidFill>
                <a:latin typeface="Goudy Old Style"/>
                <a:cs typeface="Goudy Old Style"/>
                <a:hlinkClick r:id="rId3"/>
              </a:rPr>
              <a:t>https://authorcentral.amazon.co.uk/</a:t>
            </a:r>
            <a:endParaRPr lang="en-US" sz="1600" dirty="0">
              <a:solidFill>
                <a:schemeClr val="bg1"/>
              </a:solidFill>
              <a:latin typeface="Goudy Old Style"/>
              <a:cs typeface="Goudy Old Style"/>
            </a:endParaRPr>
          </a:p>
          <a:p>
            <a:pPr lvl="1">
              <a:buFont typeface="Arial" panose="020B0604020202020204" pitchFamily="34" charset="0"/>
              <a:buChar char="•"/>
            </a:pPr>
            <a:r>
              <a:rPr lang="en-US" sz="1600" dirty="0">
                <a:solidFill>
                  <a:schemeClr val="bg1"/>
                </a:solidFill>
                <a:latin typeface="Goudy Old Style"/>
                <a:cs typeface="Goudy Old Style"/>
              </a:rPr>
              <a:t>You’ll be asked to sign in to your Amazon account (or create one if you don’t already have one) and follow the steps to show Amazon which titles you have written. You can also add details about yourself, including a photo, and your bio</a:t>
            </a:r>
          </a:p>
          <a:p>
            <a:endParaRPr lang="en-US" sz="1600" dirty="0">
              <a:solidFill>
                <a:schemeClr val="bg1"/>
              </a:solidFill>
              <a:latin typeface="Goudy Old Style"/>
              <a:cs typeface="Goudy Old Style"/>
            </a:endParaRPr>
          </a:p>
          <a:p>
            <a:r>
              <a:rPr lang="en-US" sz="1600" dirty="0">
                <a:solidFill>
                  <a:schemeClr val="bg1"/>
                </a:solidFill>
                <a:latin typeface="Goudy Old Style"/>
                <a:cs typeface="Goudy Old Style"/>
              </a:rPr>
              <a:t>Claim your Bookbub author page (US only currently): </a:t>
            </a:r>
          </a:p>
          <a:p>
            <a:pPr lvl="1">
              <a:buFont typeface="Arial" panose="020B0604020202020204" pitchFamily="34" charset="0"/>
              <a:buChar char="•"/>
            </a:pPr>
            <a:r>
              <a:rPr lang="en-US" sz="1600" dirty="0">
                <a:solidFill>
                  <a:schemeClr val="bg1"/>
                </a:solidFill>
                <a:latin typeface="Goudy Old Style"/>
                <a:cs typeface="Goudy Old Style"/>
              </a:rPr>
              <a:t>Bookbub is a daily newsletter in the US, Canada, India and the UK that alerts subscribers to ebooks that are on offer. We will submit for these slots on your behalf</a:t>
            </a:r>
          </a:p>
          <a:p>
            <a:pPr lvl="1">
              <a:buFont typeface="Arial" panose="020B0604020202020204" pitchFamily="34" charset="0"/>
              <a:buChar char="•"/>
            </a:pPr>
            <a:r>
              <a:rPr lang="en-US" sz="1600" dirty="0">
                <a:solidFill>
                  <a:schemeClr val="bg1"/>
                </a:solidFill>
                <a:latin typeface="Goudy Old Style"/>
                <a:cs typeface="Goudy Old Style"/>
                <a:hlinkClick r:id="rId4"/>
              </a:rPr>
              <a:t>https://partners.bookbub.com</a:t>
            </a:r>
            <a:endParaRPr lang="en-US" sz="1600" dirty="0">
              <a:solidFill>
                <a:schemeClr val="bg1"/>
              </a:solidFill>
              <a:latin typeface="Goudy Old Style"/>
              <a:cs typeface="Goudy Old Style"/>
            </a:endParaRPr>
          </a:p>
          <a:p>
            <a:pPr lvl="1">
              <a:buFont typeface="Arial" panose="020B0604020202020204" pitchFamily="34" charset="0"/>
              <a:buChar char="•"/>
            </a:pPr>
            <a:r>
              <a:rPr lang="en-US" sz="1600" dirty="0">
                <a:solidFill>
                  <a:schemeClr val="bg1"/>
                </a:solidFill>
                <a:latin typeface="Goudy Old Style"/>
                <a:cs typeface="Goudy Old Style"/>
              </a:rPr>
              <a:t>Make sure you select Author as your role</a:t>
            </a:r>
          </a:p>
          <a:p>
            <a:pPr lvl="1">
              <a:buFont typeface="Arial" panose="020B0604020202020204" pitchFamily="34" charset="0"/>
              <a:buChar char="•"/>
            </a:pPr>
            <a:r>
              <a:rPr lang="en-US" sz="1600" dirty="0">
                <a:solidFill>
                  <a:schemeClr val="bg1"/>
                </a:solidFill>
                <a:latin typeface="Goudy Old Style"/>
                <a:cs typeface="Goudy Old Style"/>
              </a:rPr>
              <a:t>Once you’ve logged in, you’ll see a page that says ‘Manage Your Author Profile’ – you can claim your Author Profile there</a:t>
            </a:r>
          </a:p>
        </p:txBody>
      </p:sp>
    </p:spTree>
    <p:extLst>
      <p:ext uri="{BB962C8B-B14F-4D97-AF65-F5344CB8AC3E}">
        <p14:creationId xmlns:p14="http://schemas.microsoft.com/office/powerpoint/2010/main" val="47360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ARIA Social Media</a:t>
            </a:r>
          </a:p>
        </p:txBody>
      </p:sp>
      <p:sp>
        <p:nvSpPr>
          <p:cNvPr id="3" name="Content Placeholder 2"/>
          <p:cNvSpPr>
            <a:spLocks noGrp="1"/>
          </p:cNvSpPr>
          <p:nvPr>
            <p:ph idx="1"/>
          </p:nvPr>
        </p:nvSpPr>
        <p:spPr/>
        <p:txBody>
          <a:bodyPr>
            <a:noAutofit/>
          </a:bodyPr>
          <a:lstStyle/>
          <a:p>
            <a:r>
              <a:rPr lang="en-GB" sz="1400" dirty="0">
                <a:solidFill>
                  <a:schemeClr val="bg1"/>
                </a:solidFill>
                <a:latin typeface="Goudy Old Style"/>
                <a:cs typeface="Goudy Old Style"/>
              </a:rPr>
              <a:t>The Aria website is being set up as we speak.  </a:t>
            </a:r>
            <a:r>
              <a:rPr lang="en-GB" sz="1400" dirty="0">
                <a:solidFill>
                  <a:schemeClr val="bg1"/>
                </a:solidFill>
                <a:latin typeface="Goudy Old Style"/>
                <a:cs typeface="Goudy Old Style"/>
                <a:hlinkClick r:id="rId2"/>
              </a:rPr>
              <a:t>www.ariafiction.com</a:t>
            </a:r>
            <a:r>
              <a:rPr lang="en-GB" sz="1400" dirty="0">
                <a:solidFill>
                  <a:schemeClr val="bg1"/>
                </a:solidFill>
                <a:latin typeface="Goudy Old Style"/>
                <a:cs typeface="Goudy Old Style"/>
              </a:rPr>
              <a:t>.  </a:t>
            </a:r>
            <a:r>
              <a:rPr lang="en-GB" sz="1400" dirty="0" smtClean="0">
                <a:solidFill>
                  <a:schemeClr val="bg1"/>
                </a:solidFill>
                <a:latin typeface="Goudy Old Style"/>
                <a:cs typeface="Goudy Old Style"/>
              </a:rPr>
              <a:t>   As </a:t>
            </a:r>
            <a:r>
              <a:rPr lang="en-GB" sz="1400" dirty="0">
                <a:solidFill>
                  <a:schemeClr val="bg1"/>
                </a:solidFill>
                <a:latin typeface="Goudy Old Style"/>
                <a:cs typeface="Goudy Old Style"/>
              </a:rPr>
              <a:t>with all things technical, these things don’t come without glitches.  It will be modern, mobile friendly, offer author pages, social media interaction and be e-commerce friendly amongst other things.  A holding page is already up, requesting consumers to register for a Newsletter/further information.</a:t>
            </a:r>
          </a:p>
          <a:p>
            <a:endParaRPr lang="en-GB" sz="1400" dirty="0">
              <a:solidFill>
                <a:schemeClr val="bg1"/>
              </a:solidFill>
              <a:latin typeface="Goudy Old Style"/>
              <a:cs typeface="Goudy Old Style"/>
            </a:endParaRPr>
          </a:p>
          <a:p>
            <a:r>
              <a:rPr lang="en-GB" sz="1400" dirty="0">
                <a:solidFill>
                  <a:schemeClr val="bg1"/>
                </a:solidFill>
                <a:latin typeface="Goudy Old Style"/>
                <a:cs typeface="Goudy Old Style"/>
              </a:rPr>
              <a:t>Our Twitter handle is up and running – please can you use this and not the </a:t>
            </a:r>
            <a:r>
              <a:rPr lang="en-GB" sz="1400" dirty="0" err="1">
                <a:solidFill>
                  <a:schemeClr val="bg1"/>
                </a:solidFill>
                <a:latin typeface="Goudy Old Style"/>
                <a:cs typeface="Goudy Old Style"/>
              </a:rPr>
              <a:t>HoZ</a:t>
            </a:r>
            <a:r>
              <a:rPr lang="en-GB" sz="1400" dirty="0">
                <a:solidFill>
                  <a:schemeClr val="bg1"/>
                </a:solidFill>
                <a:latin typeface="Goudy Old Style"/>
                <a:cs typeface="Goudy Old Style"/>
              </a:rPr>
              <a:t> Twiiter, we are trying to keep the two </a:t>
            </a:r>
            <a:r>
              <a:rPr lang="en-GB" sz="1400" dirty="0" smtClean="0">
                <a:solidFill>
                  <a:schemeClr val="bg1"/>
                </a:solidFill>
                <a:latin typeface="Goudy Old Style"/>
                <a:cs typeface="Goudy Old Style"/>
              </a:rPr>
              <a:t>separate </a:t>
            </a:r>
            <a:r>
              <a:rPr lang="en-GB" sz="1400" dirty="0">
                <a:solidFill>
                  <a:schemeClr val="bg1"/>
                </a:solidFill>
                <a:latin typeface="Goudy Old Style"/>
                <a:cs typeface="Goudy Old Style"/>
              </a:rPr>
              <a:t>@Aria_Fiction.</a:t>
            </a:r>
          </a:p>
          <a:p>
            <a:endParaRPr lang="en-GB" sz="1400" dirty="0">
              <a:solidFill>
                <a:schemeClr val="bg1"/>
              </a:solidFill>
              <a:latin typeface="Goudy Old Style"/>
              <a:cs typeface="Goudy Old Style"/>
            </a:endParaRPr>
          </a:p>
          <a:p>
            <a:r>
              <a:rPr lang="en-GB" sz="1400" dirty="0">
                <a:solidFill>
                  <a:schemeClr val="bg1"/>
                </a:solidFill>
                <a:latin typeface="Goudy Old Style"/>
                <a:cs typeface="Goudy Old Style"/>
              </a:rPr>
              <a:t>Facebook (</a:t>
            </a:r>
            <a:r>
              <a:rPr lang="en-GB" sz="1400" dirty="0">
                <a:solidFill>
                  <a:schemeClr val="bg1"/>
                </a:solidFill>
                <a:latin typeface="Goudy Old Style"/>
                <a:cs typeface="Goudy Old Style"/>
                <a:hlinkClick r:id="rId3"/>
              </a:rPr>
              <a:t>https://www.facebook.com/ariafiction</a:t>
            </a:r>
            <a:r>
              <a:rPr lang="en-GB" sz="1400" dirty="0">
                <a:solidFill>
                  <a:schemeClr val="bg1"/>
                </a:solidFill>
                <a:latin typeface="Goudy Old Style"/>
                <a:cs typeface="Goudy Old Style"/>
              </a:rPr>
              <a:t>), is all up and running too, so if you could like the page that’d be great.</a:t>
            </a:r>
            <a:br>
              <a:rPr lang="en-GB" sz="1400" dirty="0">
                <a:solidFill>
                  <a:schemeClr val="bg1"/>
                </a:solidFill>
                <a:latin typeface="Goudy Old Style"/>
                <a:cs typeface="Goudy Old Style"/>
              </a:rPr>
            </a:br>
            <a:endParaRPr lang="en-GB" sz="1400" dirty="0">
              <a:solidFill>
                <a:schemeClr val="bg1"/>
              </a:solidFill>
              <a:latin typeface="Goudy Old Style"/>
              <a:cs typeface="Goudy Old Style"/>
            </a:endParaRPr>
          </a:p>
          <a:p>
            <a:r>
              <a:rPr lang="en-GB" sz="1400" dirty="0">
                <a:solidFill>
                  <a:schemeClr val="bg1"/>
                </a:solidFill>
                <a:latin typeface="Goudy Old Style"/>
                <a:cs typeface="Goudy Old Style"/>
              </a:rPr>
              <a:t>Please feel free to invite friends with Facebook to like the page, the more the </a:t>
            </a:r>
            <a:r>
              <a:rPr lang="en-GB" sz="1400" dirty="0" smtClean="0">
                <a:solidFill>
                  <a:schemeClr val="bg1"/>
                </a:solidFill>
                <a:latin typeface="Goudy Old Style"/>
                <a:cs typeface="Goudy Old Style"/>
              </a:rPr>
              <a:t>merrier!</a:t>
            </a:r>
          </a:p>
          <a:p>
            <a:endParaRPr lang="en-GB" sz="1400" dirty="0">
              <a:solidFill>
                <a:schemeClr val="bg1"/>
              </a:solidFill>
              <a:latin typeface="Goudy Old Style"/>
              <a:cs typeface="Goudy Old Style"/>
            </a:endParaRPr>
          </a:p>
          <a:p>
            <a:r>
              <a:rPr lang="en-GB" sz="1400" dirty="0" smtClean="0">
                <a:solidFill>
                  <a:schemeClr val="bg1"/>
                </a:solidFill>
                <a:latin typeface="Goudy Old Style"/>
                <a:cs typeface="Goudy Old Style"/>
              </a:rPr>
              <a:t>If you require any jpegs to incorporate the Aria branding into you sites/social media, let me know and I can arrange</a:t>
            </a:r>
            <a:r>
              <a:rPr lang="en-GB" sz="1400" dirty="0">
                <a:solidFill>
                  <a:schemeClr val="bg1"/>
                </a:solidFill>
                <a:latin typeface="Goudy Old Style"/>
                <a:cs typeface="Goudy Old Style"/>
              </a:rPr>
              <a:t/>
            </a:r>
            <a:br>
              <a:rPr lang="en-GB" sz="1400" dirty="0">
                <a:solidFill>
                  <a:schemeClr val="bg1"/>
                </a:solidFill>
                <a:latin typeface="Goudy Old Style"/>
                <a:cs typeface="Goudy Old Style"/>
              </a:rPr>
            </a:br>
            <a:endParaRPr lang="en-GB" sz="1400" dirty="0">
              <a:solidFill>
                <a:schemeClr val="bg1"/>
              </a:solidFill>
              <a:latin typeface="Goudy Old Style"/>
              <a:cs typeface="Goudy Old Style"/>
            </a:endParaRPr>
          </a:p>
          <a:p>
            <a:r>
              <a:rPr lang="en-GB" sz="1400" dirty="0">
                <a:solidFill>
                  <a:schemeClr val="bg1"/>
                </a:solidFill>
                <a:latin typeface="Goudy Old Style"/>
                <a:cs typeface="Goudy Old Style"/>
              </a:rPr>
              <a:t>The Aria green hex code is: #82cc24</a:t>
            </a:r>
            <a:br>
              <a:rPr lang="en-GB" sz="1400" dirty="0">
                <a:solidFill>
                  <a:schemeClr val="bg1"/>
                </a:solidFill>
                <a:latin typeface="Goudy Old Style"/>
                <a:cs typeface="Goudy Old Style"/>
              </a:rPr>
            </a:br>
            <a:endParaRPr lang="en-GB" sz="1400" dirty="0">
              <a:solidFill>
                <a:schemeClr val="bg1"/>
              </a:solidFill>
              <a:latin typeface="Goudy Old Style"/>
              <a:cs typeface="Goudy Old Style"/>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7294" y="5344789"/>
            <a:ext cx="1369506" cy="1327094"/>
          </a:xfrm>
          <a:prstGeom prst="rect">
            <a:avLst/>
          </a:prstGeom>
        </p:spPr>
      </p:pic>
      <p:pic>
        <p:nvPicPr>
          <p:cNvPr id="6" name="Picture 5"/>
          <p:cNvPicPr>
            <a:picLocks noChangeAspect="1"/>
          </p:cNvPicPr>
          <p:nvPr/>
        </p:nvPicPr>
        <p:blipFill>
          <a:blip r:embed="rId5"/>
          <a:stretch>
            <a:fillRect/>
          </a:stretch>
        </p:blipFill>
        <p:spPr>
          <a:xfrm>
            <a:off x="4555082" y="5605511"/>
            <a:ext cx="2654922" cy="805650"/>
          </a:xfrm>
          <a:prstGeom prst="rect">
            <a:avLst/>
          </a:prstGeom>
        </p:spPr>
      </p:pic>
    </p:spTree>
    <p:extLst>
      <p:ext uri="{BB962C8B-B14F-4D97-AF65-F5344CB8AC3E}">
        <p14:creationId xmlns:p14="http://schemas.microsoft.com/office/powerpoint/2010/main" val="241864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9089" y="244981"/>
            <a:ext cx="7772400" cy="1470025"/>
          </a:xfrm>
        </p:spPr>
        <p:txBody>
          <a:bodyPr>
            <a:normAutofit/>
          </a:bodyPr>
          <a:lstStyle/>
          <a:p>
            <a:r>
              <a:rPr lang="en-US"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Key Ebook Retailers</a:t>
            </a:r>
          </a:p>
        </p:txBody>
      </p:sp>
      <p:sp>
        <p:nvSpPr>
          <p:cNvPr id="3" name="Subtitle 2"/>
          <p:cNvSpPr>
            <a:spLocks noGrp="1"/>
          </p:cNvSpPr>
          <p:nvPr>
            <p:ph type="subTitle" idx="1"/>
          </p:nvPr>
        </p:nvSpPr>
        <p:spPr/>
        <p:txBody>
          <a:bodyPr/>
          <a:lstStyle/>
          <a:p>
            <a:endParaRPr lang="en-GB"/>
          </a:p>
        </p:txBody>
      </p:sp>
      <p:pic>
        <p:nvPicPr>
          <p:cNvPr id="5" name="Picture 4" descr="unna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853" y="1893287"/>
            <a:ext cx="1812489" cy="1812489"/>
          </a:xfrm>
          <a:prstGeom prst="rect">
            <a:avLst/>
          </a:prstGeom>
        </p:spPr>
      </p:pic>
      <p:pic>
        <p:nvPicPr>
          <p:cNvPr id="6" name="Picture 5" descr="images.png"/>
          <p:cNvPicPr>
            <a:picLocks noChangeAspect="1"/>
          </p:cNvPicPr>
          <p:nvPr/>
        </p:nvPicPr>
        <p:blipFill rotWithShape="1">
          <a:blip r:embed="rId3">
            <a:extLst>
              <a:ext uri="{28A0092B-C50C-407E-A947-70E740481C1C}">
                <a14:useLocalDpi xmlns:a14="http://schemas.microsoft.com/office/drawing/2010/main" val="0"/>
              </a:ext>
            </a:extLst>
          </a:blip>
          <a:srcRect l="17099" t="23295" r="20274" b="32955"/>
          <a:stretch/>
        </p:blipFill>
        <p:spPr>
          <a:xfrm>
            <a:off x="4487269" y="1893287"/>
            <a:ext cx="3334384" cy="1183168"/>
          </a:xfrm>
          <a:prstGeom prst="rect">
            <a:avLst/>
          </a:prstGeom>
        </p:spPr>
      </p:pic>
      <p:pic>
        <p:nvPicPr>
          <p:cNvPr id="7" name="Picture 6"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895" y="3705776"/>
            <a:ext cx="2821709" cy="1730386"/>
          </a:xfrm>
          <a:prstGeom prst="rect">
            <a:avLst/>
          </a:prstGeom>
        </p:spPr>
      </p:pic>
      <p:pic>
        <p:nvPicPr>
          <p:cNvPr id="8" name="Picture 7" descr="kobo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44" y="4418541"/>
            <a:ext cx="2221218" cy="1446550"/>
          </a:xfrm>
          <a:prstGeom prst="rect">
            <a:avLst/>
          </a:prstGeom>
        </p:spPr>
      </p:pic>
      <p:pic>
        <p:nvPicPr>
          <p:cNvPr id="9" name="Picture 8" descr="imgres-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8125" y="4418541"/>
            <a:ext cx="1951330" cy="1951330"/>
          </a:xfrm>
          <a:prstGeom prst="rect">
            <a:avLst/>
          </a:prstGeom>
        </p:spPr>
      </p:pic>
    </p:spTree>
    <p:extLst>
      <p:ext uri="{BB962C8B-B14F-4D97-AF65-F5344CB8AC3E}">
        <p14:creationId xmlns:p14="http://schemas.microsoft.com/office/powerpoint/2010/main" val="72172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Social Media Top Tips</a:t>
            </a:r>
            <a:endPar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endParaRPr>
          </a:p>
        </p:txBody>
      </p:sp>
      <p:sp>
        <p:nvSpPr>
          <p:cNvPr id="5" name="Content Placeholder 4"/>
          <p:cNvSpPr>
            <a:spLocks noGrp="1"/>
          </p:cNvSpPr>
          <p:nvPr>
            <p:ph idx="1"/>
          </p:nvPr>
        </p:nvSpPr>
        <p:spPr/>
        <p:txBody>
          <a:bodyPr>
            <a:normAutofit fontScale="92500"/>
          </a:bodyPr>
          <a:lstStyle/>
          <a:p>
            <a:pPr marL="0" indent="0">
              <a:buNone/>
            </a:pPr>
            <a:r>
              <a:rPr lang="en-US" sz="1400" b="1" u="sng" dirty="0" smtClean="0">
                <a:solidFill>
                  <a:schemeClr val="bg1"/>
                </a:solidFill>
                <a:latin typeface="Goudy Old Style"/>
                <a:cs typeface="Goudy Old Style"/>
              </a:rPr>
              <a:t>Show </a:t>
            </a:r>
            <a:r>
              <a:rPr lang="en-US" sz="1400" b="1" u="sng" dirty="0">
                <a:solidFill>
                  <a:schemeClr val="bg1"/>
                </a:solidFill>
                <a:latin typeface="Goudy Old Style"/>
                <a:cs typeface="Goudy Old Style"/>
              </a:rPr>
              <a:t>your support to the retailers</a:t>
            </a:r>
          </a:p>
          <a:p>
            <a:pPr marL="0" indent="0">
              <a:buNone/>
            </a:pPr>
            <a:r>
              <a:rPr lang="en-US" sz="1400" dirty="0">
                <a:solidFill>
                  <a:schemeClr val="bg1"/>
                </a:solidFill>
                <a:latin typeface="Goudy Old Style"/>
                <a:cs typeface="Goudy Old Style"/>
              </a:rPr>
              <a:t>Where appropriate, be sure to link to your titles on ebook retailer (such as Kindle, iBooks, Kobo) sites, and tag the retailer to show your support</a:t>
            </a:r>
          </a:p>
          <a:p>
            <a:pPr marL="0" lvl="1" indent="0">
              <a:buNone/>
            </a:pPr>
            <a:endParaRPr lang="en-US" sz="1400" b="1" u="sng" dirty="0">
              <a:solidFill>
                <a:schemeClr val="bg1"/>
              </a:solidFill>
              <a:latin typeface="Goudy Old Style"/>
              <a:cs typeface="Goudy Old Style"/>
            </a:endParaRPr>
          </a:p>
          <a:p>
            <a:pPr marL="0" indent="0">
              <a:buNone/>
            </a:pPr>
            <a:r>
              <a:rPr lang="en-US" sz="1400" b="1" u="sng" dirty="0" smtClean="0">
                <a:solidFill>
                  <a:schemeClr val="bg1"/>
                </a:solidFill>
                <a:latin typeface="Goudy Old Style"/>
                <a:cs typeface="Goudy Old Style"/>
              </a:rPr>
              <a:t>Be </a:t>
            </a:r>
            <a:r>
              <a:rPr lang="en-US" sz="1400" b="1" u="sng" dirty="0">
                <a:solidFill>
                  <a:schemeClr val="bg1"/>
                </a:solidFill>
                <a:latin typeface="Goudy Old Style"/>
                <a:cs typeface="Goudy Old Style"/>
              </a:rPr>
              <a:t>as visually appealing with your posts as possible</a:t>
            </a:r>
          </a:p>
          <a:p>
            <a:pPr marL="0" indent="0">
              <a:buNone/>
            </a:pPr>
            <a:r>
              <a:rPr lang="en-US" sz="1400" dirty="0">
                <a:solidFill>
                  <a:schemeClr val="bg1"/>
                </a:solidFill>
                <a:latin typeface="Goudy Old Style"/>
                <a:cs typeface="Goudy Old Style"/>
              </a:rPr>
              <a:t>Include photos of your book covers in posts, and share fun images and photos you’ve taken</a:t>
            </a:r>
          </a:p>
          <a:p>
            <a:pPr marL="457200" lvl="1" indent="0">
              <a:buNone/>
            </a:pPr>
            <a:endParaRPr lang="en-US" sz="1400" dirty="0">
              <a:solidFill>
                <a:schemeClr val="bg1"/>
              </a:solidFill>
              <a:latin typeface="Goudy Old Style"/>
              <a:cs typeface="Goudy Old Style"/>
            </a:endParaRPr>
          </a:p>
          <a:p>
            <a:pPr marL="0" indent="0">
              <a:buNone/>
            </a:pPr>
            <a:r>
              <a:rPr lang="en-US" sz="1400" b="1" u="sng" dirty="0" smtClean="0">
                <a:solidFill>
                  <a:schemeClr val="bg1"/>
                </a:solidFill>
                <a:latin typeface="Goudy Old Style"/>
                <a:cs typeface="Goudy Old Style"/>
              </a:rPr>
              <a:t>Show </a:t>
            </a:r>
            <a:r>
              <a:rPr lang="en-US" sz="1400" b="1" u="sng" dirty="0">
                <a:solidFill>
                  <a:schemeClr val="bg1"/>
                </a:solidFill>
                <a:latin typeface="Goudy Old Style"/>
                <a:cs typeface="Goudy Old Style"/>
              </a:rPr>
              <a:t>off your titles</a:t>
            </a:r>
          </a:p>
          <a:p>
            <a:pPr marL="0" indent="0">
              <a:buNone/>
            </a:pPr>
            <a:r>
              <a:rPr lang="en-US" sz="1400" dirty="0">
                <a:solidFill>
                  <a:schemeClr val="bg1"/>
                </a:solidFill>
                <a:latin typeface="Goudy Old Style"/>
                <a:cs typeface="Goudy Old Style"/>
              </a:rPr>
              <a:t>Make sure your About Page includes the titles of your books (author of so and so), and share your jackets in your posts about them</a:t>
            </a:r>
          </a:p>
          <a:p>
            <a:pPr marL="0" indent="0">
              <a:buNone/>
            </a:pPr>
            <a:r>
              <a:rPr lang="en-US" sz="1400" dirty="0">
                <a:solidFill>
                  <a:schemeClr val="bg1"/>
                </a:solidFill>
                <a:latin typeface="Goudy Old Style"/>
                <a:cs typeface="Goudy Old Style"/>
              </a:rPr>
              <a:t>Update your cover photo to show your most recent publication/great review</a:t>
            </a:r>
          </a:p>
          <a:p>
            <a:pPr marL="457200" lvl="1" indent="0">
              <a:buNone/>
            </a:pPr>
            <a:endParaRPr lang="en-US" sz="1400" dirty="0">
              <a:solidFill>
                <a:schemeClr val="bg1"/>
              </a:solidFill>
              <a:latin typeface="Goudy Old Style"/>
              <a:cs typeface="Goudy Old Style"/>
            </a:endParaRPr>
          </a:p>
          <a:p>
            <a:pPr marL="0" indent="0">
              <a:buNone/>
            </a:pPr>
            <a:r>
              <a:rPr lang="en-US" sz="1400" b="1" u="sng" dirty="0" smtClean="0">
                <a:solidFill>
                  <a:schemeClr val="bg1"/>
                </a:solidFill>
                <a:latin typeface="Goudy Old Style"/>
                <a:cs typeface="Goudy Old Style"/>
              </a:rPr>
              <a:t>Engage </a:t>
            </a:r>
            <a:r>
              <a:rPr lang="en-US" sz="1400" b="1" u="sng" dirty="0">
                <a:solidFill>
                  <a:schemeClr val="bg1"/>
                </a:solidFill>
                <a:latin typeface="Goudy Old Style"/>
                <a:cs typeface="Goudy Old Style"/>
              </a:rPr>
              <a:t>with the readers</a:t>
            </a:r>
          </a:p>
          <a:p>
            <a:pPr marL="0" indent="0">
              <a:buNone/>
            </a:pPr>
            <a:r>
              <a:rPr lang="en-US" sz="1400" dirty="0">
                <a:solidFill>
                  <a:schemeClr val="bg1"/>
                </a:solidFill>
                <a:latin typeface="Goudy Old Style"/>
                <a:cs typeface="Goudy Old Style"/>
              </a:rPr>
              <a:t>Share readers’ reviews of your books and acknowledge them (thank you for this lovely review, etc.)</a:t>
            </a:r>
          </a:p>
          <a:p>
            <a:pPr marL="0" indent="0">
              <a:buNone/>
            </a:pPr>
            <a:endParaRPr lang="en-US" sz="1400" dirty="0" smtClean="0">
              <a:solidFill>
                <a:schemeClr val="bg1"/>
              </a:solidFill>
              <a:latin typeface="Goudy Old Style"/>
              <a:cs typeface="Goudy Old Style"/>
            </a:endParaRPr>
          </a:p>
          <a:p>
            <a:pPr marL="0" indent="0">
              <a:buNone/>
            </a:pPr>
            <a:r>
              <a:rPr lang="en-US" sz="1400" b="1" u="sng" dirty="0" smtClean="0">
                <a:solidFill>
                  <a:schemeClr val="bg1"/>
                </a:solidFill>
                <a:latin typeface="Goudy Old Style"/>
                <a:cs typeface="Goudy Old Style"/>
              </a:rPr>
              <a:t>Share </a:t>
            </a:r>
            <a:r>
              <a:rPr lang="en-US" sz="1400" b="1" u="sng" dirty="0">
                <a:solidFill>
                  <a:schemeClr val="bg1"/>
                </a:solidFill>
                <a:latin typeface="Goudy Old Style"/>
                <a:cs typeface="Goudy Old Style"/>
              </a:rPr>
              <a:t>your personality!</a:t>
            </a:r>
          </a:p>
          <a:p>
            <a:pPr marL="0" indent="0">
              <a:buNone/>
            </a:pPr>
            <a:r>
              <a:rPr lang="en-US" sz="1400" dirty="0">
                <a:solidFill>
                  <a:schemeClr val="bg1"/>
                </a:solidFill>
                <a:latin typeface="Goudy Old Style"/>
                <a:cs typeface="Goudy Old Style"/>
              </a:rPr>
              <a:t>Don’t dedicate your Facebook page solely to selling some copies. From time to time it’s good to share what you’ve been up to (an insight into the writing process perhaps), or articles and images you like, or even other books you enjoyed! This will make your page more ‘personal’ and less of a hard-selling platform</a:t>
            </a:r>
            <a:endParaRPr lang="en-US" sz="1400"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53993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How to Set Up a Facebook Account</a:t>
            </a:r>
            <a:endPar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endParaRPr>
          </a:p>
        </p:txBody>
      </p:sp>
      <p:sp>
        <p:nvSpPr>
          <p:cNvPr id="3" name="Content Placeholder 2"/>
          <p:cNvSpPr>
            <a:spLocks noGrp="1"/>
          </p:cNvSpPr>
          <p:nvPr>
            <p:ph idx="1"/>
          </p:nvPr>
        </p:nvSpPr>
        <p:spPr/>
        <p:txBody>
          <a:bodyPr>
            <a:normAutofit/>
          </a:bodyPr>
          <a:lstStyle/>
          <a:p>
            <a:pPr marL="0" indent="0" algn="ctr">
              <a:buNone/>
            </a:pPr>
            <a:r>
              <a:rPr lang="en-US" sz="1700" dirty="0">
                <a:solidFill>
                  <a:schemeClr val="bg1"/>
                </a:solidFill>
                <a:latin typeface="Goudy Old Style"/>
                <a:cs typeface="Goudy Old Style"/>
              </a:rPr>
              <a:t>If you do not already have a personal Facebook account, go to: </a:t>
            </a:r>
            <a:r>
              <a:rPr lang="en-US" sz="1700" dirty="0">
                <a:solidFill>
                  <a:schemeClr val="bg1"/>
                </a:solidFill>
                <a:latin typeface="Goudy Old Style"/>
                <a:cs typeface="Goudy Old Style"/>
                <a:sym typeface="Wingdings"/>
                <a:hlinkClick r:id="rId2"/>
              </a:rPr>
              <a:t>https://www.facebook.com</a:t>
            </a:r>
            <a:r>
              <a:rPr lang="en-US" sz="1700" dirty="0">
                <a:solidFill>
                  <a:schemeClr val="bg1"/>
                </a:solidFill>
                <a:latin typeface="Goudy Old Style"/>
                <a:cs typeface="Goudy Old Style"/>
                <a:sym typeface="Wingdings"/>
              </a:rPr>
              <a:t>  </a:t>
            </a:r>
          </a:p>
          <a:p>
            <a:endParaRPr lang="en-US" sz="1700" dirty="0">
              <a:solidFill>
                <a:schemeClr val="bg1"/>
              </a:solidFill>
              <a:latin typeface="Goudy Old Style"/>
              <a:cs typeface="Goudy Old Style"/>
              <a:sym typeface="Wingdings"/>
            </a:endParaRPr>
          </a:p>
          <a:p>
            <a:r>
              <a:rPr lang="en-US" sz="1700" dirty="0" smtClean="0">
                <a:solidFill>
                  <a:schemeClr val="bg1"/>
                </a:solidFill>
                <a:latin typeface="Goudy Old Style"/>
                <a:cs typeface="Goudy Old Style"/>
                <a:sym typeface="Wingdings"/>
              </a:rPr>
              <a:t>Fill </a:t>
            </a:r>
            <a:r>
              <a:rPr lang="en-US" sz="1700" dirty="0">
                <a:solidFill>
                  <a:schemeClr val="bg1"/>
                </a:solidFill>
                <a:latin typeface="Goudy Old Style"/>
                <a:cs typeface="Goudy Old Style"/>
                <a:sym typeface="Wingdings"/>
              </a:rPr>
              <a:t>in the details on the Sign Up page (name, email address, password etc.).</a:t>
            </a:r>
          </a:p>
          <a:p>
            <a:pPr marL="0" indent="0">
              <a:buNone/>
            </a:pPr>
            <a:r>
              <a:rPr lang="en-US" sz="1700" dirty="0">
                <a:solidFill>
                  <a:schemeClr val="bg1"/>
                </a:solidFill>
                <a:latin typeface="Goudy Old Style"/>
                <a:cs typeface="Goudy Old Style"/>
                <a:sym typeface="Wingdings"/>
              </a:rPr>
              <a:t> </a:t>
            </a:r>
          </a:p>
          <a:p>
            <a:r>
              <a:rPr lang="en-US" sz="1700" dirty="0" smtClean="0">
                <a:solidFill>
                  <a:schemeClr val="bg1"/>
                </a:solidFill>
                <a:latin typeface="Goudy Old Style"/>
                <a:cs typeface="Goudy Old Style"/>
                <a:sym typeface="Wingdings"/>
              </a:rPr>
              <a:t>Your </a:t>
            </a:r>
            <a:r>
              <a:rPr lang="en-US" sz="1700" dirty="0">
                <a:solidFill>
                  <a:schemeClr val="bg1"/>
                </a:solidFill>
                <a:latin typeface="Goudy Old Style"/>
                <a:cs typeface="Goudy Old Style"/>
                <a:sym typeface="Wingdings"/>
              </a:rPr>
              <a:t>login details will be the email address you provided + the password of your choice</a:t>
            </a:r>
          </a:p>
          <a:p>
            <a:endParaRPr lang="en-US" sz="1700" dirty="0">
              <a:solidFill>
                <a:schemeClr val="bg1"/>
              </a:solidFill>
              <a:latin typeface="Goudy Old Style"/>
              <a:cs typeface="Goudy Old Style"/>
              <a:sym typeface="Wingdings"/>
            </a:endParaRPr>
          </a:p>
          <a:p>
            <a:r>
              <a:rPr lang="en-US" sz="1700" dirty="0" smtClean="0">
                <a:solidFill>
                  <a:schemeClr val="bg1"/>
                </a:solidFill>
                <a:latin typeface="Goudy Old Style"/>
                <a:cs typeface="Goudy Old Style"/>
                <a:sym typeface="Wingdings"/>
              </a:rPr>
              <a:t>You </a:t>
            </a:r>
            <a:r>
              <a:rPr lang="en-US" sz="1700" dirty="0">
                <a:solidFill>
                  <a:schemeClr val="bg1"/>
                </a:solidFill>
                <a:latin typeface="Goudy Old Style"/>
                <a:cs typeface="Goudy Old Style"/>
                <a:sym typeface="Wingdings"/>
              </a:rPr>
              <a:t>can now set up a page for yourself, so that people can ‘like’ you, as opposed to having to add you as a friend</a:t>
            </a:r>
            <a:endParaRPr lang="en-US" sz="1700" dirty="0">
              <a:solidFill>
                <a:schemeClr val="bg1"/>
              </a:solidFill>
              <a:latin typeface="Goudy Old Style"/>
              <a:cs typeface="Goudy Old Style"/>
            </a:endParaRPr>
          </a:p>
          <a:p>
            <a:endParaRPr lang="en-GB" dirty="0"/>
          </a:p>
        </p:txBody>
      </p:sp>
    </p:spTree>
    <p:extLst>
      <p:ext uri="{BB962C8B-B14F-4D97-AF65-F5344CB8AC3E}">
        <p14:creationId xmlns:p14="http://schemas.microsoft.com/office/powerpoint/2010/main" val="364412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How to set up a Facebook page</a:t>
            </a:r>
            <a:endPar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endParaRPr>
          </a:p>
        </p:txBody>
      </p:sp>
      <p:sp>
        <p:nvSpPr>
          <p:cNvPr id="3" name="Content Placeholder 2"/>
          <p:cNvSpPr>
            <a:spLocks noGrp="1"/>
          </p:cNvSpPr>
          <p:nvPr>
            <p:ph idx="1"/>
          </p:nvPr>
        </p:nvSpPr>
        <p:spPr/>
        <p:txBody>
          <a:bodyPr>
            <a:normAutofit/>
          </a:bodyPr>
          <a:lstStyle/>
          <a:p>
            <a:pPr marL="0" indent="0" algn="ctr">
              <a:buNone/>
            </a:pPr>
            <a:r>
              <a:rPr lang="en-US" sz="1700" dirty="0">
                <a:solidFill>
                  <a:schemeClr val="bg1"/>
                </a:solidFill>
                <a:latin typeface="Goudy Old Style"/>
                <a:cs typeface="Goudy Old Style"/>
              </a:rPr>
              <a:t>Once you have a Facebook account set </a:t>
            </a:r>
            <a:r>
              <a:rPr lang="en-US" sz="1700" dirty="0" smtClean="0">
                <a:solidFill>
                  <a:schemeClr val="bg1"/>
                </a:solidFill>
                <a:latin typeface="Goudy Old Style"/>
                <a:cs typeface="Goudy Old Style"/>
              </a:rPr>
              <a:t>up</a:t>
            </a:r>
          </a:p>
          <a:p>
            <a:pPr marL="0" indent="0">
              <a:buNone/>
            </a:pPr>
            <a:endParaRPr lang="en-US" sz="1700" dirty="0">
              <a:solidFill>
                <a:schemeClr val="bg1"/>
              </a:solidFill>
              <a:latin typeface="Goudy Old Style"/>
              <a:cs typeface="Goudy Old Style"/>
            </a:endParaRPr>
          </a:p>
          <a:p>
            <a:r>
              <a:rPr lang="en-US" sz="1700" dirty="0">
                <a:solidFill>
                  <a:schemeClr val="bg1"/>
                </a:solidFill>
                <a:latin typeface="Goudy Old Style"/>
                <a:cs typeface="Goudy Old Style"/>
              </a:rPr>
              <a:t>Click on the little arrow in the top right hand corner, and select ‘Create a Page</a:t>
            </a:r>
            <a:r>
              <a:rPr lang="en-US" sz="1700" dirty="0" smtClean="0">
                <a:solidFill>
                  <a:schemeClr val="bg1"/>
                </a:solidFill>
                <a:latin typeface="Goudy Old Style"/>
                <a:cs typeface="Goudy Old Style"/>
              </a:rPr>
              <a:t>’</a:t>
            </a:r>
          </a:p>
          <a:p>
            <a:pPr marL="0" indent="0">
              <a:buNone/>
            </a:pPr>
            <a:endParaRPr lang="en-US" sz="1700" dirty="0">
              <a:solidFill>
                <a:schemeClr val="bg1"/>
              </a:solidFill>
              <a:latin typeface="Goudy Old Style"/>
              <a:cs typeface="Goudy Old Style"/>
            </a:endParaRPr>
          </a:p>
          <a:p>
            <a:r>
              <a:rPr lang="en-US" sz="1700" dirty="0">
                <a:solidFill>
                  <a:schemeClr val="bg1"/>
                </a:solidFill>
                <a:latin typeface="Goudy Old Style"/>
                <a:cs typeface="Goudy Old Style"/>
              </a:rPr>
              <a:t>Select the ‘Artist, Band or Public Figure’ from the options, and then select ‘Author’, and add your name </a:t>
            </a:r>
            <a:endParaRPr lang="en-US" sz="1700" dirty="0" smtClean="0">
              <a:solidFill>
                <a:schemeClr val="bg1"/>
              </a:solidFill>
              <a:latin typeface="Goudy Old Style"/>
              <a:cs typeface="Goudy Old Style"/>
            </a:endParaRPr>
          </a:p>
          <a:p>
            <a:pPr marL="0" indent="0">
              <a:buNone/>
            </a:pPr>
            <a:endParaRPr lang="en-US" sz="1700" dirty="0">
              <a:solidFill>
                <a:schemeClr val="bg1"/>
              </a:solidFill>
              <a:latin typeface="Goudy Old Style"/>
              <a:cs typeface="Goudy Old Style"/>
            </a:endParaRPr>
          </a:p>
          <a:p>
            <a:r>
              <a:rPr lang="en-US" sz="1700" dirty="0">
                <a:solidFill>
                  <a:schemeClr val="bg1"/>
                </a:solidFill>
                <a:latin typeface="Goudy Old Style"/>
                <a:cs typeface="Goudy Old Style"/>
              </a:rPr>
              <a:t>Add details such as a profile picture, cover photo, ‘about you’, and you’re ready to start building a following</a:t>
            </a:r>
          </a:p>
          <a:p>
            <a:endParaRPr lang="en-GB" dirty="0"/>
          </a:p>
        </p:txBody>
      </p:sp>
    </p:spTree>
    <p:extLst>
      <p:ext uri="{BB962C8B-B14F-4D97-AF65-F5344CB8AC3E}">
        <p14:creationId xmlns:p14="http://schemas.microsoft.com/office/powerpoint/2010/main" val="9550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Facebook Glossary</a:t>
            </a:r>
          </a:p>
        </p:txBody>
      </p:sp>
      <p:sp>
        <p:nvSpPr>
          <p:cNvPr id="3" name="Content Placeholder 2"/>
          <p:cNvSpPr>
            <a:spLocks noGrp="1"/>
          </p:cNvSpPr>
          <p:nvPr>
            <p:ph idx="1"/>
          </p:nvPr>
        </p:nvSpPr>
        <p:spPr/>
        <p:txBody>
          <a:bodyPr>
            <a:noAutofit/>
          </a:bodyPr>
          <a:lstStyle/>
          <a:p>
            <a:r>
              <a:rPr lang="en-US" sz="1600" b="1" dirty="0">
                <a:solidFill>
                  <a:schemeClr val="bg1"/>
                </a:solidFill>
                <a:latin typeface="Goudy Old Style"/>
                <a:cs typeface="Goudy Old Style"/>
                <a:sym typeface="Wingdings"/>
              </a:rPr>
              <a:t>Sharing</a:t>
            </a:r>
            <a:r>
              <a:rPr lang="en-US" sz="1600" dirty="0">
                <a:solidFill>
                  <a:schemeClr val="bg1"/>
                </a:solidFill>
                <a:latin typeface="Goudy Old Style"/>
                <a:cs typeface="Goudy Old Style"/>
                <a:sym typeface="Wingdings"/>
              </a:rPr>
              <a:t>: When you click the ‘share’ button on a post, it will appear on your Facebook timeline (Facebook’s equivalent of a homepage) and your followers will be able to see what you have shared</a:t>
            </a:r>
          </a:p>
          <a:p>
            <a:pPr>
              <a:buFont typeface="Wingdings" charset="2"/>
              <a:buChar char="Ø"/>
            </a:pPr>
            <a:endParaRPr lang="en-US" sz="1600" dirty="0">
              <a:solidFill>
                <a:schemeClr val="bg1"/>
              </a:solidFill>
              <a:latin typeface="Goudy Old Style"/>
              <a:cs typeface="Goudy Old Style"/>
              <a:sym typeface="Wingdings"/>
            </a:endParaRPr>
          </a:p>
          <a:p>
            <a:r>
              <a:rPr lang="en-US" sz="1600" b="1" dirty="0">
                <a:solidFill>
                  <a:schemeClr val="bg1"/>
                </a:solidFill>
                <a:latin typeface="Goudy Old Style"/>
                <a:cs typeface="Goudy Old Style"/>
              </a:rPr>
              <a:t>Liking/Commenting</a:t>
            </a:r>
            <a:r>
              <a:rPr lang="en-US" sz="1600" dirty="0">
                <a:solidFill>
                  <a:schemeClr val="bg1"/>
                </a:solidFill>
                <a:latin typeface="Goudy Old Style"/>
                <a:cs typeface="Goudy Old Style"/>
              </a:rPr>
              <a:t>: If you enjoy a post/photo/video you can click on its ‘like’ button. You can also leave a comment in the ‘comment box’ just below it. Similar to ‘sharing’, when you like/comment on a post, your followers will see that you have done so</a:t>
            </a:r>
          </a:p>
          <a:p>
            <a:endParaRPr lang="en-US" sz="1600" b="1" dirty="0">
              <a:solidFill>
                <a:schemeClr val="bg1"/>
              </a:solidFill>
              <a:latin typeface="Goudy Old Style"/>
              <a:cs typeface="Goudy Old Style"/>
            </a:endParaRPr>
          </a:p>
          <a:p>
            <a:r>
              <a:rPr lang="en-US" sz="1600" b="1" dirty="0">
                <a:solidFill>
                  <a:schemeClr val="bg1"/>
                </a:solidFill>
                <a:latin typeface="Goudy Old Style"/>
                <a:cs typeface="Goudy Old Style"/>
              </a:rPr>
              <a:t>Newsfeed: </a:t>
            </a:r>
            <a:r>
              <a:rPr lang="en-US" sz="1600" dirty="0">
                <a:solidFill>
                  <a:schemeClr val="bg1"/>
                </a:solidFill>
                <a:latin typeface="Goudy Old Style"/>
                <a:cs typeface="Goudy Old Style"/>
              </a:rPr>
              <a:t>Your newsfeed is the page that shows you what the </a:t>
            </a:r>
            <a:r>
              <a:rPr lang="en-US" sz="1600" dirty="0" smtClean="0">
                <a:solidFill>
                  <a:schemeClr val="bg1"/>
                </a:solidFill>
                <a:latin typeface="Goudy Old Style"/>
                <a:cs typeface="Goudy Old Style"/>
              </a:rPr>
              <a:t>people </a:t>
            </a:r>
            <a:r>
              <a:rPr lang="en-US" sz="1600" dirty="0">
                <a:solidFill>
                  <a:schemeClr val="bg1"/>
                </a:solidFill>
                <a:latin typeface="Goudy Old Style"/>
                <a:cs typeface="Goudy Old Style"/>
              </a:rPr>
              <a:t>you follow on Facebook are up to. Any activity they have on Facebook (new posts, photos, sharing, commenting, liking, etc.) will show up on your newsfeed, as will your activity on theirs</a:t>
            </a:r>
          </a:p>
          <a:p>
            <a:endParaRPr lang="en-US" sz="1600" dirty="0">
              <a:solidFill>
                <a:schemeClr val="bg1"/>
              </a:solidFill>
              <a:latin typeface="Goudy Old Style"/>
              <a:cs typeface="Goudy Old Style"/>
            </a:endParaRPr>
          </a:p>
          <a:p>
            <a:r>
              <a:rPr lang="en-US" sz="1600" b="1" dirty="0">
                <a:solidFill>
                  <a:schemeClr val="bg1"/>
                </a:solidFill>
                <a:latin typeface="Goudy Old Style"/>
                <a:cs typeface="Goudy Old Style"/>
              </a:rPr>
              <a:t>Pinned Post: </a:t>
            </a:r>
            <a:r>
              <a:rPr lang="en-US" sz="1600" dirty="0">
                <a:solidFill>
                  <a:schemeClr val="bg1"/>
                </a:solidFill>
                <a:latin typeface="Goudy Old Style"/>
                <a:cs typeface="Goudy Old Style"/>
              </a:rPr>
              <a:t>Your timeline and newsfeed are organised chronologically (i.e. the most recent posts are at the top). However, if there is a particular post you want to keep at the top for your friends to see, you can ‘pin’ it to your timeline. Simply click the pencil button in the upper right hand corner of that post. It will stay at the top of your timeline for seven days, even as you make other posts. </a:t>
            </a:r>
          </a:p>
          <a:p>
            <a:endParaRPr lang="en-GB" sz="1600" dirty="0"/>
          </a:p>
        </p:txBody>
      </p:sp>
    </p:spTree>
    <p:extLst>
      <p:ext uri="{BB962C8B-B14F-4D97-AF65-F5344CB8AC3E}">
        <p14:creationId xmlns:p14="http://schemas.microsoft.com/office/powerpoint/2010/main" val="273660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How to Set Up Twitter</a:t>
            </a:r>
            <a:endPar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endParaRPr>
          </a:p>
        </p:txBody>
      </p:sp>
      <p:sp>
        <p:nvSpPr>
          <p:cNvPr id="3" name="Content Placeholder 2"/>
          <p:cNvSpPr>
            <a:spLocks noGrp="1"/>
          </p:cNvSpPr>
          <p:nvPr>
            <p:ph idx="1"/>
          </p:nvPr>
        </p:nvSpPr>
        <p:spPr/>
        <p:txBody>
          <a:bodyPr>
            <a:noAutofit/>
          </a:bodyPr>
          <a:lstStyle/>
          <a:p>
            <a:pPr marL="0" indent="0">
              <a:buNone/>
            </a:pPr>
            <a:r>
              <a:rPr lang="en-US" sz="1700" dirty="0" smtClean="0">
                <a:solidFill>
                  <a:schemeClr val="bg1"/>
                </a:solidFill>
                <a:latin typeface="Goudy Old Style"/>
                <a:cs typeface="Goudy Old Style"/>
                <a:sym typeface="Wingdings"/>
              </a:rPr>
              <a:t>	Go </a:t>
            </a:r>
            <a:r>
              <a:rPr lang="en-US" sz="1700" dirty="0">
                <a:solidFill>
                  <a:schemeClr val="bg1"/>
                </a:solidFill>
                <a:latin typeface="Goudy Old Style"/>
                <a:cs typeface="Goudy Old Style"/>
                <a:sym typeface="Wingdings"/>
              </a:rPr>
              <a:t>to </a:t>
            </a:r>
            <a:r>
              <a:rPr lang="en-US" sz="1700" dirty="0">
                <a:solidFill>
                  <a:schemeClr val="bg1"/>
                </a:solidFill>
                <a:latin typeface="Goudy Old Style"/>
                <a:cs typeface="Goudy Old Style"/>
                <a:sym typeface="Wingdings"/>
                <a:hlinkClick r:id="rId2"/>
              </a:rPr>
              <a:t>https://www.twitter.com</a:t>
            </a:r>
            <a:r>
              <a:rPr lang="en-US" sz="1700" dirty="0">
                <a:solidFill>
                  <a:schemeClr val="bg1"/>
                </a:solidFill>
                <a:latin typeface="Goudy Old Style"/>
                <a:cs typeface="Goudy Old Style"/>
                <a:sym typeface="Wingdings"/>
              </a:rPr>
              <a:t> and click the ‘Sign Up’ link</a:t>
            </a:r>
          </a:p>
          <a:p>
            <a:pPr marL="0" indent="0">
              <a:buNone/>
            </a:pPr>
            <a:endParaRPr lang="en-US" sz="1700" dirty="0">
              <a:solidFill>
                <a:schemeClr val="bg1"/>
              </a:solidFill>
              <a:latin typeface="Goudy Old Style"/>
              <a:cs typeface="Goudy Old Style"/>
              <a:sym typeface="Wingdings"/>
            </a:endParaRPr>
          </a:p>
          <a:p>
            <a:r>
              <a:rPr lang="en-US" sz="1400" b="1" dirty="0" smtClean="0">
                <a:solidFill>
                  <a:schemeClr val="bg1"/>
                </a:solidFill>
                <a:latin typeface="Goudy Old Style"/>
                <a:cs typeface="Goudy Old Style"/>
                <a:sym typeface="Wingdings"/>
              </a:rPr>
              <a:t>Enter </a:t>
            </a:r>
            <a:r>
              <a:rPr lang="en-US" sz="1400" b="1" dirty="0">
                <a:solidFill>
                  <a:schemeClr val="bg1"/>
                </a:solidFill>
                <a:latin typeface="Goudy Old Style"/>
                <a:cs typeface="Goudy Old Style"/>
                <a:sym typeface="Wingdings"/>
              </a:rPr>
              <a:t>your Full Name: </a:t>
            </a:r>
            <a:r>
              <a:rPr lang="en-US" sz="1400" dirty="0">
                <a:solidFill>
                  <a:schemeClr val="bg1"/>
                </a:solidFill>
                <a:latin typeface="Goudy Old Style"/>
                <a:cs typeface="Goudy Old Style"/>
                <a:sym typeface="Wingdings"/>
              </a:rPr>
              <a:t>this is important but it is not your username; it is simply how people will find you on Twitter</a:t>
            </a:r>
          </a:p>
          <a:p>
            <a:endParaRPr lang="en-US" sz="1400" dirty="0">
              <a:solidFill>
                <a:schemeClr val="bg1"/>
              </a:solidFill>
              <a:latin typeface="Goudy Old Style"/>
              <a:cs typeface="Goudy Old Style"/>
              <a:sym typeface="Wingdings"/>
            </a:endParaRPr>
          </a:p>
          <a:p>
            <a:r>
              <a:rPr lang="en-US" sz="1400" b="1" dirty="0" smtClean="0">
                <a:solidFill>
                  <a:schemeClr val="bg1"/>
                </a:solidFill>
                <a:latin typeface="Goudy Old Style"/>
                <a:cs typeface="Goudy Old Style"/>
                <a:sym typeface="Wingdings"/>
              </a:rPr>
              <a:t>Choose </a:t>
            </a:r>
            <a:r>
              <a:rPr lang="en-US" sz="1400" b="1" dirty="0">
                <a:solidFill>
                  <a:schemeClr val="bg1"/>
                </a:solidFill>
                <a:latin typeface="Goudy Old Style"/>
                <a:cs typeface="Goudy Old Style"/>
                <a:sym typeface="Wingdings"/>
              </a:rPr>
              <a:t>a Username</a:t>
            </a:r>
            <a:r>
              <a:rPr lang="en-US" sz="1400" dirty="0">
                <a:solidFill>
                  <a:schemeClr val="bg1"/>
                </a:solidFill>
                <a:latin typeface="Goudy Old Style"/>
                <a:cs typeface="Goudy Old Style"/>
                <a:sym typeface="Wingdings"/>
              </a:rPr>
              <a:t>: very important as it is how you will be known on Twitter. It is what Twitter refers to as your ‘handle’. Try to keep it similar to your Facebook or Website name if possible. </a:t>
            </a:r>
          </a:p>
          <a:p>
            <a:r>
              <a:rPr lang="en-US" sz="1400" dirty="0">
                <a:solidFill>
                  <a:schemeClr val="bg1"/>
                </a:solidFill>
                <a:latin typeface="Goudy Old Style"/>
                <a:cs typeface="Goudy Old Style"/>
                <a:sym typeface="Wingdings"/>
              </a:rPr>
              <a:t>You might want to use your first name and surname for this, but chances are the combination is already taken by someone else. This is when you should choose a slightly amended version: e.g. if EmilyJones is ‘unavailable’, you can check for MrsEmilyJones, Emily_Jones, Emily-Jones, etc. </a:t>
            </a:r>
          </a:p>
          <a:p>
            <a:endParaRPr lang="en-US" sz="1400" dirty="0">
              <a:solidFill>
                <a:schemeClr val="bg1"/>
              </a:solidFill>
              <a:latin typeface="Goudy Old Style"/>
              <a:cs typeface="Goudy Old Style"/>
              <a:sym typeface="Wingdings"/>
            </a:endParaRPr>
          </a:p>
          <a:p>
            <a:r>
              <a:rPr lang="en-US" sz="1400" b="1" dirty="0" smtClean="0">
                <a:solidFill>
                  <a:schemeClr val="bg1"/>
                </a:solidFill>
                <a:latin typeface="Goudy Old Style"/>
                <a:cs typeface="Goudy Old Style"/>
                <a:sym typeface="Wingdings"/>
              </a:rPr>
              <a:t>Bio</a:t>
            </a:r>
            <a:r>
              <a:rPr lang="en-US" sz="1400" b="1" dirty="0">
                <a:solidFill>
                  <a:schemeClr val="bg1"/>
                </a:solidFill>
                <a:latin typeface="Goudy Old Style"/>
                <a:cs typeface="Goudy Old Style"/>
                <a:sym typeface="Wingdings"/>
              </a:rPr>
              <a:t>: </a:t>
            </a:r>
            <a:r>
              <a:rPr lang="en-US" sz="1400" dirty="0">
                <a:solidFill>
                  <a:schemeClr val="bg1"/>
                </a:solidFill>
                <a:latin typeface="Goudy Old Style"/>
                <a:cs typeface="Goudy Old Style"/>
                <a:sym typeface="Wingdings"/>
              </a:rPr>
              <a:t>This is where you include a few sentences about yourself. For example: author of so and so, loves cycling, etc. </a:t>
            </a:r>
          </a:p>
          <a:p>
            <a:endParaRPr lang="en-US" sz="1400" b="1" dirty="0">
              <a:solidFill>
                <a:schemeClr val="bg1"/>
              </a:solidFill>
              <a:latin typeface="Goudy Old Style"/>
              <a:cs typeface="Goudy Old Style"/>
              <a:sym typeface="Wingdings"/>
            </a:endParaRPr>
          </a:p>
          <a:p>
            <a:r>
              <a:rPr lang="en-US" sz="1400" b="1" dirty="0">
                <a:solidFill>
                  <a:schemeClr val="bg1"/>
                </a:solidFill>
                <a:latin typeface="Goudy Old Style"/>
                <a:cs typeface="Goudy Old Style"/>
                <a:sym typeface="Wingdings"/>
              </a:rPr>
              <a:t>T</a:t>
            </a:r>
            <a:r>
              <a:rPr lang="en-US" sz="1400" b="1" dirty="0" smtClean="0">
                <a:solidFill>
                  <a:schemeClr val="bg1"/>
                </a:solidFill>
                <a:latin typeface="Goudy Old Style"/>
                <a:cs typeface="Goudy Old Style"/>
                <a:sym typeface="Wingdings"/>
              </a:rPr>
              <a:t>witter </a:t>
            </a:r>
            <a:r>
              <a:rPr lang="en-US" sz="1400" b="1" dirty="0">
                <a:solidFill>
                  <a:schemeClr val="bg1"/>
                </a:solidFill>
                <a:latin typeface="Goudy Old Style"/>
                <a:cs typeface="Goudy Old Style"/>
                <a:sym typeface="Wingdings"/>
              </a:rPr>
              <a:t>Display Picture</a:t>
            </a:r>
            <a:r>
              <a:rPr lang="en-US" sz="1400" dirty="0">
                <a:solidFill>
                  <a:schemeClr val="bg1"/>
                </a:solidFill>
                <a:latin typeface="Goudy Old Style"/>
                <a:cs typeface="Goudy Old Style"/>
                <a:sym typeface="Wingdings"/>
              </a:rPr>
              <a:t>: Upload a photo of yourself (preferably the same one you have for Facebook). Try to upload a photo as soon as possible, otherwise you will have the default twitter photo: an egg!</a:t>
            </a:r>
          </a:p>
          <a:p>
            <a:endParaRPr lang="en-GB" sz="1700" dirty="0">
              <a:solidFill>
                <a:schemeClr val="bg1"/>
              </a:solidFill>
              <a:latin typeface="Goudy Old Style"/>
              <a:cs typeface="Goudy Old Style"/>
            </a:endParaRPr>
          </a:p>
        </p:txBody>
      </p:sp>
    </p:spTree>
    <p:extLst>
      <p:ext uri="{BB962C8B-B14F-4D97-AF65-F5344CB8AC3E}">
        <p14:creationId xmlns:p14="http://schemas.microsoft.com/office/powerpoint/2010/main" val="384095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Twitter Glossary</a:t>
            </a:r>
            <a:endPar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endParaRPr>
          </a:p>
        </p:txBody>
      </p:sp>
      <p:sp>
        <p:nvSpPr>
          <p:cNvPr id="3" name="Content Placeholder 2"/>
          <p:cNvSpPr>
            <a:spLocks noGrp="1"/>
          </p:cNvSpPr>
          <p:nvPr>
            <p:ph idx="1"/>
          </p:nvPr>
        </p:nvSpPr>
        <p:spPr/>
        <p:txBody>
          <a:bodyPr>
            <a:normAutofit/>
          </a:bodyPr>
          <a:lstStyle/>
          <a:p>
            <a:r>
              <a:rPr lang="en-US" sz="1600" b="1" dirty="0">
                <a:solidFill>
                  <a:schemeClr val="bg1"/>
                </a:solidFill>
                <a:latin typeface="Goudy Old Style"/>
                <a:cs typeface="Goudy Old Style"/>
                <a:sym typeface="Wingdings"/>
              </a:rPr>
              <a:t>Mention: </a:t>
            </a:r>
            <a:r>
              <a:rPr lang="en-US" sz="1600" dirty="0">
                <a:solidFill>
                  <a:schemeClr val="bg1"/>
                </a:solidFill>
                <a:latin typeface="Goudy Old Style"/>
                <a:cs typeface="Goudy Old Style"/>
                <a:sym typeface="Wingdings"/>
              </a:rPr>
              <a:t>A mention is any tweet that includes another user’s username following the @ sign, such as @JkRowling (see a mention on Amanda Prowse below)</a:t>
            </a:r>
          </a:p>
          <a:p>
            <a:endParaRPr lang="en-US" sz="1600" dirty="0">
              <a:solidFill>
                <a:schemeClr val="bg1"/>
              </a:solidFill>
              <a:latin typeface="Goudy Old Style"/>
              <a:cs typeface="Goudy Old Style"/>
              <a:sym typeface="Wingdings"/>
            </a:endParaRPr>
          </a:p>
          <a:p>
            <a:endParaRPr lang="en-US" sz="1600" dirty="0">
              <a:solidFill>
                <a:schemeClr val="bg1"/>
              </a:solidFill>
              <a:latin typeface="Goudy Old Style"/>
              <a:cs typeface="Goudy Old Style"/>
              <a:sym typeface="Wingdings"/>
            </a:endParaRPr>
          </a:p>
          <a:p>
            <a:endParaRPr lang="en-US" sz="1600" dirty="0">
              <a:solidFill>
                <a:schemeClr val="bg1"/>
              </a:solidFill>
              <a:latin typeface="Goudy Old Style"/>
              <a:cs typeface="Goudy Old Style"/>
              <a:sym typeface="Wingdings"/>
            </a:endParaRPr>
          </a:p>
          <a:p>
            <a:endParaRPr lang="en-US" sz="1600" dirty="0">
              <a:solidFill>
                <a:schemeClr val="bg1"/>
              </a:solidFill>
              <a:latin typeface="Goudy Old Style"/>
              <a:cs typeface="Goudy Old Style"/>
              <a:sym typeface="Wingdings"/>
            </a:endParaRPr>
          </a:p>
          <a:p>
            <a:r>
              <a:rPr lang="en-US" sz="1600" b="1" dirty="0">
                <a:solidFill>
                  <a:schemeClr val="bg1"/>
                </a:solidFill>
                <a:latin typeface="Goudy Old Style"/>
                <a:cs typeface="Goudy Old Style"/>
                <a:sym typeface="Wingdings"/>
              </a:rPr>
              <a:t>Reply: </a:t>
            </a:r>
            <a:r>
              <a:rPr lang="en-US" sz="1600" dirty="0">
                <a:solidFill>
                  <a:schemeClr val="bg1"/>
                </a:solidFill>
                <a:latin typeface="Goudy Old Style"/>
                <a:cs typeface="Goudy Old Style"/>
                <a:sym typeface="Wingdings"/>
              </a:rPr>
              <a:t>A reply is a special type of ‘mention’, where a Twitter user has clicked ‘reply’ under a tweet to comment on it. A reply is identifiable because it begins with @username and it allows readers to follow the thread of the conversation with the ‘view conversation link’</a:t>
            </a:r>
          </a:p>
          <a:p>
            <a:endParaRPr lang="en-US" sz="1600" dirty="0">
              <a:solidFill>
                <a:schemeClr val="bg1"/>
              </a:solidFill>
              <a:latin typeface="Goudy Old Style"/>
              <a:cs typeface="Goudy Old Style"/>
              <a:sym typeface="Wingdings"/>
            </a:endParaRPr>
          </a:p>
          <a:p>
            <a:r>
              <a:rPr lang="en-US" sz="1600" b="1" dirty="0">
                <a:solidFill>
                  <a:schemeClr val="bg1"/>
                </a:solidFill>
                <a:latin typeface="Goudy Old Style"/>
                <a:cs typeface="Goudy Old Style"/>
                <a:sym typeface="Wingdings"/>
              </a:rPr>
              <a:t>Retweet: </a:t>
            </a:r>
            <a:r>
              <a:rPr lang="en-US" sz="1600" dirty="0">
                <a:solidFill>
                  <a:schemeClr val="bg1"/>
                </a:solidFill>
                <a:latin typeface="Goudy Old Style"/>
                <a:cs typeface="Goudy Old Style"/>
                <a:sym typeface="Wingdings"/>
              </a:rPr>
              <a:t>When another user re-posts one of your tweets, it’s called a retweet. Retweets show up with either the retweet symbol or a ‘RT’ at the beginning of the tweet. This is the same idea of sharing a post on Facebook</a:t>
            </a:r>
          </a:p>
          <a:p>
            <a:pPr marL="0" indent="0">
              <a:buNone/>
            </a:pPr>
            <a:endParaRPr lang="en-US" sz="1600" dirty="0">
              <a:solidFill>
                <a:schemeClr val="bg1"/>
              </a:solidFill>
              <a:latin typeface="Goudy Old Style"/>
              <a:cs typeface="Goudy Old Style"/>
              <a:sym typeface="Wingdings"/>
            </a:endParaRPr>
          </a:p>
          <a:p>
            <a:pPr>
              <a:buFont typeface="Wingdings" charset="2"/>
              <a:buChar char="Ø"/>
            </a:pPr>
            <a:endParaRPr lang="en-US" sz="2800" dirty="0">
              <a:latin typeface="Goudy Old Style"/>
              <a:cs typeface="Goudy Old Style"/>
              <a:sym typeface="Wingdings"/>
            </a:endParaRPr>
          </a:p>
          <a:p>
            <a:pPr marL="0" indent="0">
              <a:buNone/>
            </a:pPr>
            <a:endParaRPr lang="en-US" sz="2800" dirty="0">
              <a:latin typeface="Goudy Old Style"/>
              <a:cs typeface="Goudy Old Style"/>
              <a:sym typeface="Wingdings"/>
            </a:endParaRPr>
          </a:p>
          <a:p>
            <a:endParaRPr lang="en-GB" dirty="0"/>
          </a:p>
        </p:txBody>
      </p:sp>
      <p:pic>
        <p:nvPicPr>
          <p:cNvPr id="4" name="Picture 3" descr="Screen Shot 2016-02-18 at 16.30.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037" y="2295236"/>
            <a:ext cx="3417454" cy="862935"/>
          </a:xfrm>
          <a:prstGeom prst="rect">
            <a:avLst/>
          </a:prstGeom>
          <a:ln>
            <a:solidFill>
              <a:schemeClr val="tx1"/>
            </a:solidFill>
          </a:ln>
        </p:spPr>
      </p:pic>
      <p:pic>
        <p:nvPicPr>
          <p:cNvPr id="5" name="Picture 4" descr="Screen Shot 2016-02-18 at 16.35.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173" y="5487618"/>
            <a:ext cx="4491182" cy="1008383"/>
          </a:xfrm>
          <a:prstGeom prst="rect">
            <a:avLst/>
          </a:prstGeom>
          <a:ln>
            <a:solidFill>
              <a:srgbClr val="000000"/>
            </a:solidFill>
          </a:ln>
        </p:spPr>
      </p:pic>
    </p:spTree>
    <p:extLst>
      <p:ext uri="{BB962C8B-B14F-4D97-AF65-F5344CB8AC3E}">
        <p14:creationId xmlns:p14="http://schemas.microsoft.com/office/powerpoint/2010/main" val="260270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Twitter Glossary</a:t>
            </a:r>
            <a:endParaRPr lang="en-GB" sz="4200" b="1" u="sng"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endParaRPr>
          </a:p>
        </p:txBody>
      </p:sp>
      <p:sp>
        <p:nvSpPr>
          <p:cNvPr id="3" name="Content Placeholder 2"/>
          <p:cNvSpPr>
            <a:spLocks noGrp="1"/>
          </p:cNvSpPr>
          <p:nvPr>
            <p:ph idx="1"/>
          </p:nvPr>
        </p:nvSpPr>
        <p:spPr>
          <a:xfrm>
            <a:off x="457200" y="1600200"/>
            <a:ext cx="8229600" cy="4800600"/>
          </a:xfrm>
        </p:spPr>
        <p:txBody>
          <a:bodyPr>
            <a:noAutofit/>
          </a:bodyPr>
          <a:lstStyle/>
          <a:p>
            <a:r>
              <a:rPr lang="en-US" sz="1600" b="1" dirty="0">
                <a:solidFill>
                  <a:schemeClr val="bg1"/>
                </a:solidFill>
                <a:latin typeface="Goudy Old Style"/>
                <a:cs typeface="Goudy Old Style"/>
                <a:sym typeface="Wingdings"/>
              </a:rPr>
              <a:t>DM</a:t>
            </a:r>
            <a:r>
              <a:rPr lang="en-US" sz="1600" dirty="0">
                <a:solidFill>
                  <a:schemeClr val="bg1"/>
                </a:solidFill>
                <a:latin typeface="Goudy Old Style"/>
                <a:cs typeface="Goudy Old Style"/>
                <a:sym typeface="Wingdings"/>
              </a:rPr>
              <a:t>: DM stands for ‘Direct Messages’ and it is Twitter’s version of emails and Facebook inboxes. You can send a private message to one of your followers on Twitter and only they will be able to see it</a:t>
            </a:r>
          </a:p>
          <a:p>
            <a:endParaRPr lang="en-US" sz="1600" dirty="0">
              <a:solidFill>
                <a:schemeClr val="bg1"/>
              </a:solidFill>
              <a:latin typeface="Goudy Old Style"/>
              <a:cs typeface="Goudy Old Style"/>
              <a:sym typeface="Wingdings"/>
            </a:endParaRPr>
          </a:p>
          <a:p>
            <a:r>
              <a:rPr lang="en-US" sz="1600" b="1" dirty="0">
                <a:solidFill>
                  <a:schemeClr val="bg1"/>
                </a:solidFill>
                <a:latin typeface="Goudy Old Style"/>
                <a:cs typeface="Goudy Old Style"/>
                <a:sym typeface="Wingdings"/>
              </a:rPr>
              <a:t>Hashtag: </a:t>
            </a:r>
            <a:r>
              <a:rPr lang="en-US" sz="1600" dirty="0">
                <a:solidFill>
                  <a:schemeClr val="bg1"/>
                </a:solidFill>
                <a:latin typeface="Goudy Old Style"/>
                <a:cs typeface="Goudy Old Style"/>
                <a:sym typeface="Wingdings"/>
              </a:rPr>
              <a:t>Hashtags are key words that users can use to ‘tag’ tweets in order to participate in larger conversations and tweet chats. To use a hashtag, simply type the hash or number sign (#) followed by your keyword. Note that space or punctuation will end the hashtag, so if you have a multi-word keyword, make it all one word. Examples of big hashtags: #MothersDay, #Superbowl. But you can also create your own hashtag: #excited #SunnyDay, etc</a:t>
            </a:r>
          </a:p>
          <a:p>
            <a:endParaRPr lang="en-US" sz="1600" dirty="0">
              <a:solidFill>
                <a:schemeClr val="bg1"/>
              </a:solidFill>
              <a:latin typeface="Goudy Old Style"/>
              <a:cs typeface="Goudy Old Style"/>
              <a:sym typeface="Wingdings"/>
            </a:endParaRPr>
          </a:p>
          <a:p>
            <a:pPr marL="0" indent="0">
              <a:buNone/>
            </a:pPr>
            <a:r>
              <a:rPr lang="en-US" sz="2000" b="1" dirty="0" smtClean="0">
                <a:solidFill>
                  <a:schemeClr val="bg1"/>
                </a:solidFill>
                <a:latin typeface="Goudy Old Style"/>
                <a:cs typeface="Goudy Old Style"/>
                <a:sym typeface="Wingdings"/>
              </a:rPr>
              <a:t>EXTRA Twitter Top Tips!</a:t>
            </a:r>
            <a:endParaRPr lang="en-US" sz="2000" b="1" dirty="0">
              <a:solidFill>
                <a:schemeClr val="bg1"/>
              </a:solidFill>
              <a:latin typeface="Goudy Old Style"/>
              <a:cs typeface="Goudy Old Style"/>
              <a:sym typeface="Wingdings"/>
            </a:endParaRPr>
          </a:p>
          <a:p>
            <a:r>
              <a:rPr lang="en-US" sz="1600" dirty="0">
                <a:solidFill>
                  <a:schemeClr val="bg1"/>
                </a:solidFill>
                <a:latin typeface="Goudy Old Style"/>
                <a:cs typeface="Goudy Old Style"/>
                <a:sym typeface="Wingdings"/>
              </a:rPr>
              <a:t>Remember:  there is a 140 character limit on Tweets, so keep them short and sweet</a:t>
            </a:r>
          </a:p>
          <a:p>
            <a:r>
              <a:rPr lang="en-US" sz="1600" dirty="0">
                <a:solidFill>
                  <a:schemeClr val="bg1"/>
                </a:solidFill>
                <a:latin typeface="Goudy Old Style"/>
                <a:cs typeface="Goudy Old Style"/>
                <a:sym typeface="Wingdings"/>
              </a:rPr>
              <a:t>Shorten your links: Use ‘Bitly.com’ to shorten your links, and make the most of those 140 characters</a:t>
            </a:r>
          </a:p>
          <a:p>
            <a:r>
              <a:rPr lang="en-US" sz="1600" dirty="0" smtClean="0">
                <a:solidFill>
                  <a:schemeClr val="bg1"/>
                </a:solidFill>
                <a:latin typeface="Goudy Old Style"/>
                <a:cs typeface="Goudy Old Style"/>
                <a:sym typeface="Wingdings"/>
              </a:rPr>
              <a:t>Engage </a:t>
            </a:r>
            <a:r>
              <a:rPr lang="en-US" sz="1600" dirty="0">
                <a:solidFill>
                  <a:schemeClr val="bg1"/>
                </a:solidFill>
                <a:latin typeface="Goudy Old Style"/>
                <a:cs typeface="Goudy Old Style"/>
                <a:sym typeface="Wingdings"/>
              </a:rPr>
              <a:t>with your followers: actively re-tweet, and like tweets by others – this will help grow your following</a:t>
            </a:r>
            <a:endParaRPr lang="en-US" sz="1600" dirty="0">
              <a:solidFill>
                <a:schemeClr val="bg1"/>
              </a:solidFill>
              <a:latin typeface="Goudy Old Style"/>
              <a:cs typeface="Goudy Old Style"/>
            </a:endParaRPr>
          </a:p>
          <a:p>
            <a:endParaRPr lang="en-GB" sz="1600" dirty="0">
              <a:solidFill>
                <a:schemeClr val="bg1"/>
              </a:solidFill>
              <a:latin typeface="Goudy Old Style"/>
              <a:cs typeface="Goudy Old Style"/>
            </a:endParaRPr>
          </a:p>
        </p:txBody>
      </p:sp>
    </p:spTree>
    <p:extLst>
      <p:ext uri="{BB962C8B-B14F-4D97-AF65-F5344CB8AC3E}">
        <p14:creationId xmlns:p14="http://schemas.microsoft.com/office/powerpoint/2010/main" val="30139014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TotalTime>
  <Words>1450</Words>
  <Application>Microsoft Office PowerPoint</Application>
  <PresentationFormat>On-screen Show (4:3)</PresentationFormat>
  <Paragraphs>109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Key Ebook Retailers</vt:lpstr>
      <vt:lpstr>Social Media Top Tips</vt:lpstr>
      <vt:lpstr>How to Set Up a Facebook Account</vt:lpstr>
      <vt:lpstr>How to set up a Facebook page</vt:lpstr>
      <vt:lpstr>Facebook Glossary</vt:lpstr>
      <vt:lpstr>How to Set Up Twitter</vt:lpstr>
      <vt:lpstr>Twitter Glossary</vt:lpstr>
      <vt:lpstr>Twitter Glossary</vt:lpstr>
      <vt:lpstr>Website Tips</vt:lpstr>
      <vt:lpstr>Online Author Pages</vt:lpstr>
      <vt:lpstr>ARIA Social Media</vt:lpstr>
    </vt:vector>
  </TitlesOfParts>
  <Company>Head of Zeus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 Beynon</dc:creator>
  <cp:lastModifiedBy>gerhogan</cp:lastModifiedBy>
  <cp:revision>29</cp:revision>
  <dcterms:created xsi:type="dcterms:W3CDTF">2016-02-18T12:16:51Z</dcterms:created>
  <dcterms:modified xsi:type="dcterms:W3CDTF">2016-02-24T18:28:56Z</dcterms:modified>
</cp:coreProperties>
</file>